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ppt/drawings/drawing7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8.xml" ContentType="application/vnd.openxmlformats-officedocument.drawingml.chartshapes+xml"/>
  <Override PartName="/ppt/charts/chart13.xml" ContentType="application/vnd.openxmlformats-officedocument.drawingml.chart+xml"/>
  <Override PartName="/ppt/drawings/drawing9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drawings/drawing10.xml" ContentType="application/vnd.openxmlformats-officedocument.drawingml.chartshapes+xml"/>
  <Override PartName="/ppt/charts/chart15.xml" ContentType="application/vnd.openxmlformats-officedocument.drawingml.chart+xml"/>
  <Override PartName="/ppt/drawings/drawing11.xml" ContentType="application/vnd.openxmlformats-officedocument.drawingml.chartshapes+xml"/>
  <Override PartName="/ppt/charts/chart16.xml" ContentType="application/vnd.openxmlformats-officedocument.drawingml.chart+xml"/>
  <Override PartName="/ppt/drawings/drawing12.xml" ContentType="application/vnd.openxmlformats-officedocument.drawingml.chartshapes+xml"/>
  <Override PartName="/ppt/charts/chart1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3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8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5"/>
  </p:notesMasterIdLst>
  <p:handoutMasterIdLst>
    <p:handoutMasterId r:id="rId26"/>
  </p:handoutMasterIdLst>
  <p:sldIdLst>
    <p:sldId id="292" r:id="rId5"/>
    <p:sldId id="260" r:id="rId6"/>
    <p:sldId id="263" r:id="rId7"/>
    <p:sldId id="261" r:id="rId8"/>
    <p:sldId id="259" r:id="rId9"/>
    <p:sldId id="262" r:id="rId10"/>
    <p:sldId id="265" r:id="rId11"/>
    <p:sldId id="267" r:id="rId12"/>
    <p:sldId id="264" r:id="rId13"/>
    <p:sldId id="269" r:id="rId14"/>
    <p:sldId id="275" r:id="rId15"/>
    <p:sldId id="274" r:id="rId16"/>
    <p:sldId id="277" r:id="rId17"/>
    <p:sldId id="279" r:id="rId18"/>
    <p:sldId id="278" r:id="rId19"/>
    <p:sldId id="280" r:id="rId20"/>
    <p:sldId id="272" r:id="rId21"/>
    <p:sldId id="281" r:id="rId22"/>
    <p:sldId id="284" r:id="rId23"/>
    <p:sldId id="293" r:id="rId24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CFC"/>
    <a:srgbClr val="E79130"/>
    <a:srgbClr val="FFFFFF"/>
    <a:srgbClr val="F5F5F5"/>
    <a:srgbClr val="FBFBFB"/>
    <a:srgbClr val="2E3D92"/>
    <a:srgbClr val="BE551A"/>
    <a:srgbClr val="F3703A"/>
    <a:srgbClr val="BEE2EE"/>
    <a:srgbClr val="59B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fano\Desktop\Tesi\Grafici%20risultati\Confronto%20AMFS%20vs%20OMO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Stefano\Desktop\Grafici%20E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Stefano\Desktop\Grafici%20E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Stefano\Desktop\Grafici%20E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Stefano\Desktop\Grafici%20EE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C:\Users\Stefano\Desktop\Grafici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C:\Users\Stefano\Desktop\Grafici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C:\Users\Stefano\Desktop\Grafici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fano\Desktop\Grafici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fano\Desktop\Alterazione%20Gust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fano\Desktop\Tesi\Grafici%20risultati\Confronto%20AMFS%20vs%20OM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fano\Desktop\Tesi\Grafici%20risultati\Confronto%20AMFS%20vs%20OM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fano\Desktop\Tesi\Grafici%20risultati\Confronto%20AMFS%20vs%20OM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fano\Desktop\Tesi\Grafici%20risultati\Confronto%20AMFS%20vs%20OMO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Stefano\Desktop\Grafici%20EE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Stefano\Desktop\Grafici%20EE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Stefano\Desktop\Grafici%20EE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Stefano\Desktop\Grafici%20E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GRADIMENTO COMPLESSIVO</a:t>
            </a:r>
          </a:p>
        </c:rich>
      </c:tx>
      <c:layout>
        <c:manualLayout>
          <c:xMode val="edge"/>
          <c:yMode val="edge"/>
          <c:x val="0.26426833433867203"/>
          <c:y val="2.32279822040115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'Gradimento Totale'!$A$17</c:f>
              <c:strCache>
                <c:ptCount val="1"/>
                <c:pt idx="0">
                  <c:v>OMOGENEIZZATI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65000"/>
                    <a:shade val="92000"/>
                    <a:satMod val="130000"/>
                  </a:schemeClr>
                </a:gs>
                <a:gs pos="45000">
                  <a:schemeClr val="accent3">
                    <a:tint val="60000"/>
                    <a:shade val="99000"/>
                    <a:satMod val="120000"/>
                  </a:schemeClr>
                </a:gs>
                <a:gs pos="100000">
                  <a:schemeClr val="accent3">
                    <a:tint val="55000"/>
                    <a:satMod val="140000"/>
                  </a:schemeClr>
                </a:gs>
              </a:gsLst>
              <a:path path="circle">
                <a:fillToRect l="100000" t="100000" r="100000" b="100000"/>
              </a:path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('Gradimento Totale'!$D$4,'Gradimento Totale'!$D$7)</c:f>
                <c:numCache>
                  <c:formatCode>General</c:formatCode>
                  <c:ptCount val="2"/>
                  <c:pt idx="0">
                    <c:v>2.1645824590608896E-2</c:v>
                  </c:pt>
                  <c:pt idx="1">
                    <c:v>1.7670009588838138E-2</c:v>
                  </c:pt>
                </c:numCache>
              </c:numRef>
            </c:plus>
            <c:minus>
              <c:numRef>
                <c:f>('Gradimento Totale'!$D$4,'Gradimento Totale'!$D$7)</c:f>
                <c:numCache>
                  <c:formatCode>General</c:formatCode>
                  <c:ptCount val="2"/>
                  <c:pt idx="0">
                    <c:v>2.1645824590608896E-2</c:v>
                  </c:pt>
                  <c:pt idx="1">
                    <c:v>1.7670009588838138E-2</c:v>
                  </c:pt>
                </c:numCache>
              </c:numRef>
            </c:minus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errBars>
          <c:cat>
            <c:strRef>
              <c:f>'Gradimento Totale'!$A$21:$A$22</c:f>
              <c:strCache>
                <c:ptCount val="2"/>
                <c:pt idx="0">
                  <c:v>T0</c:v>
                </c:pt>
                <c:pt idx="1">
                  <c:v>T1</c:v>
                </c:pt>
              </c:strCache>
            </c:strRef>
          </c:cat>
          <c:val>
            <c:numRef>
              <c:f>('Gradimento Totale'!$C$4,'Gradimento Totale'!$C$7)</c:f>
              <c:numCache>
                <c:formatCode>###0.00%</c:formatCode>
                <c:ptCount val="2"/>
                <c:pt idx="0">
                  <c:v>0.45113636363636372</c:v>
                </c:pt>
                <c:pt idx="1">
                  <c:v>0.42031249999999987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07-41B7-A4DD-BE3278306993}"/>
            </c:ext>
          </c:extLst>
        </c:ser>
        <c:ser>
          <c:idx val="3"/>
          <c:order val="1"/>
          <c:tx>
            <c:strRef>
              <c:f>'Gradimento Totale'!$A$18</c:f>
              <c:strCache>
                <c:ptCount val="1"/>
                <c:pt idx="0">
                  <c:v>AFMS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5000"/>
                    <a:shade val="92000"/>
                    <a:satMod val="130000"/>
                  </a:schemeClr>
                </a:gs>
                <a:gs pos="45000">
                  <a:schemeClr val="accent4">
                    <a:tint val="60000"/>
                    <a:shade val="99000"/>
                    <a:satMod val="120000"/>
                  </a:schemeClr>
                </a:gs>
                <a:gs pos="100000">
                  <a:schemeClr val="accent4">
                    <a:tint val="55000"/>
                    <a:satMod val="140000"/>
                  </a:schemeClr>
                </a:gs>
              </a:gsLst>
              <a:path path="circle">
                <a:fillToRect l="100000" t="100000" r="100000" b="100000"/>
              </a:path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BFCFC"/>
              </a:soli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31C4-4F3F-A68D-84A8CB6AB5CB}"/>
              </c:ext>
            </c:extLst>
          </c:dPt>
          <c:dPt>
            <c:idx val="1"/>
            <c:invertIfNegative val="0"/>
            <c:bubble3D val="0"/>
            <c:spPr>
              <a:solidFill>
                <a:srgbClr val="FBFCFC"/>
              </a:soli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31C4-4F3F-A68D-84A8CB6AB5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('Gradimento Totale'!$D$12,'Gradimento Totale'!$D$15)</c:f>
                <c:numCache>
                  <c:formatCode>General</c:formatCode>
                  <c:ptCount val="2"/>
                  <c:pt idx="0">
                    <c:v>2.992892083898066E-2</c:v>
                  </c:pt>
                  <c:pt idx="1">
                    <c:v>2.5796673721624964E-2</c:v>
                  </c:pt>
                </c:numCache>
              </c:numRef>
            </c:plus>
            <c:minus>
              <c:numRef>
                <c:f>('Gradimento Totale'!$D$12,'Gradimento Totale'!$D$15)</c:f>
                <c:numCache>
                  <c:formatCode>General</c:formatCode>
                  <c:ptCount val="2"/>
                  <c:pt idx="0">
                    <c:v>2.992892083898066E-2</c:v>
                  </c:pt>
                  <c:pt idx="1">
                    <c:v>2.5796673721624964E-2</c:v>
                  </c:pt>
                </c:numCache>
              </c:numRef>
            </c:minus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errBars>
          <c:cat>
            <c:strRef>
              <c:f>'Gradimento Totale'!$A$21:$A$22</c:f>
              <c:strCache>
                <c:ptCount val="2"/>
                <c:pt idx="0">
                  <c:v>T0</c:v>
                </c:pt>
                <c:pt idx="1">
                  <c:v>T1</c:v>
                </c:pt>
              </c:strCache>
            </c:strRef>
          </c:cat>
          <c:val>
            <c:numRef>
              <c:f>('Gradimento Totale'!$C$12,'Gradimento Totale'!$C$15)</c:f>
              <c:numCache>
                <c:formatCode>###0.00%</c:formatCode>
                <c:ptCount val="2"/>
                <c:pt idx="0">
                  <c:v>0.76605113636363653</c:v>
                </c:pt>
                <c:pt idx="1">
                  <c:v>0.72627840909090924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07-41B7-A4DD-BE32783069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97769392"/>
        <c:axId val="97768432"/>
      </c:barChart>
      <c:catAx>
        <c:axId val="9776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97768432"/>
        <c:crosses val="autoZero"/>
        <c:auto val="1"/>
        <c:lblAlgn val="ctr"/>
        <c:lblOffset val="100"/>
        <c:noMultiLvlLbl val="0"/>
      </c:catAx>
      <c:valAx>
        <c:axId val="9776843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it-IT"/>
                  <a:t>GRADIMENTO TOT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it-IT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9776939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t-IT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bg2"/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it-IT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Variazione Acido Folico </a:t>
            </a:r>
            <a:r>
              <a:rPr lang="it-IT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(ng/mL)</a:t>
            </a:r>
            <a:endParaRPr lang="it-IT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2670122484689417"/>
          <c:y val="3.703687591537245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v>T0</c:v>
          </c:tx>
          <c:spPr>
            <a:solidFill>
              <a:schemeClr val="bg2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BarType val="both"/>
            <c:errValType val="cust"/>
            <c:noEndCap val="0"/>
            <c:plus>
              <c:numRef>
                <c:f>'Ac. Folico'!$D$2:$D$4</c:f>
                <c:numCache>
                  <c:formatCode>General</c:formatCode>
                  <c:ptCount val="3"/>
                  <c:pt idx="0">
                    <c:v>3.1207152721009033</c:v>
                  </c:pt>
                  <c:pt idx="1">
                    <c:v>12.449839241647146</c:v>
                  </c:pt>
                  <c:pt idx="2">
                    <c:v>9.1078258631806861</c:v>
                  </c:pt>
                </c:numCache>
              </c:numRef>
            </c:plus>
            <c:minus>
              <c:numRef>
                <c:f>'Ac. Folico'!$D$2:$D$4</c:f>
                <c:numCache>
                  <c:formatCode>General</c:formatCode>
                  <c:ptCount val="3"/>
                  <c:pt idx="0">
                    <c:v>3.1207152721009033</c:v>
                  </c:pt>
                  <c:pt idx="1">
                    <c:v>12.449839241647146</c:v>
                  </c:pt>
                  <c:pt idx="2">
                    <c:v>9.1078258631806861</c:v>
                  </c:pt>
                </c:numCache>
              </c:numRef>
            </c:minus>
          </c:errBars>
          <c:cat>
            <c:strRef>
              <c:f>'[Grafici BIA + Misure Ant..xlsx]Peso'!$A$10:$A$12</c:f>
              <c:strCache>
                <c:ptCount val="3"/>
                <c:pt idx="0">
                  <c:v>CONTROLLO</c:v>
                </c:pt>
                <c:pt idx="1">
                  <c:v>AFMS</c:v>
                </c:pt>
                <c:pt idx="2">
                  <c:v>TOTALE</c:v>
                </c:pt>
              </c:strCache>
            </c:strRef>
          </c:cat>
          <c:val>
            <c:numRef>
              <c:f>'Ac. Folico'!$C$2:$C$4</c:f>
              <c:numCache>
                <c:formatCode>###0.00</c:formatCode>
                <c:ptCount val="3"/>
                <c:pt idx="0">
                  <c:v>6.237333333333333</c:v>
                </c:pt>
                <c:pt idx="1">
                  <c:v>9.8759999999999994</c:v>
                </c:pt>
                <c:pt idx="2">
                  <c:v>8.0566666666666649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31-4DB8-808D-792BC751C278}"/>
            </c:ext>
          </c:extLst>
        </c:ser>
        <c:ser>
          <c:idx val="3"/>
          <c:order val="1"/>
          <c:tx>
            <c:v>T1</c:v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"/>
              <c:layout>
                <c:manualLayout>
                  <c:x val="0"/>
                  <c:y val="4.60405156537749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31-4DB8-808D-792BC751C27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BarType val="both"/>
            <c:errValType val="cust"/>
            <c:noEndCap val="0"/>
            <c:plus>
              <c:numRef>
                <c:f>'Ac. Folico'!$D$5:$D$7</c:f>
                <c:numCache>
                  <c:formatCode>General</c:formatCode>
                  <c:ptCount val="3"/>
                  <c:pt idx="0">
                    <c:v>5.6955784856074354</c:v>
                  </c:pt>
                  <c:pt idx="1">
                    <c:v>7.6408799044537865</c:v>
                  </c:pt>
                  <c:pt idx="2">
                    <c:v>6.6332161024701257</c:v>
                  </c:pt>
                </c:numCache>
              </c:numRef>
            </c:plus>
            <c:minus>
              <c:numRef>
                <c:f>'Ac. Folico'!$D$5:$D$7</c:f>
                <c:numCache>
                  <c:formatCode>General</c:formatCode>
                  <c:ptCount val="3"/>
                  <c:pt idx="0">
                    <c:v>5.6955784856074354</c:v>
                  </c:pt>
                  <c:pt idx="1">
                    <c:v>7.6408799044537865</c:v>
                  </c:pt>
                  <c:pt idx="2">
                    <c:v>6.6332161024701257</c:v>
                  </c:pt>
                </c:numCache>
              </c:numRef>
            </c:minus>
          </c:errBars>
          <c:cat>
            <c:strRef>
              <c:f>'[Grafici BIA + Misure Ant..xlsx]Peso'!$A$10:$A$12</c:f>
              <c:strCache>
                <c:ptCount val="3"/>
                <c:pt idx="0">
                  <c:v>CONTROLLO</c:v>
                </c:pt>
                <c:pt idx="1">
                  <c:v>AFMS</c:v>
                </c:pt>
                <c:pt idx="2">
                  <c:v>TOTALE</c:v>
                </c:pt>
              </c:strCache>
            </c:strRef>
          </c:cat>
          <c:val>
            <c:numRef>
              <c:f>'Ac. Folico'!$C$5:$C$7</c:f>
              <c:numCache>
                <c:formatCode>###0.00</c:formatCode>
                <c:ptCount val="3"/>
                <c:pt idx="0">
                  <c:v>9.2100000000000009</c:v>
                </c:pt>
                <c:pt idx="1">
                  <c:v>9.9819999999999993</c:v>
                </c:pt>
                <c:pt idx="2">
                  <c:v>9.5960000000000001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31-4DB8-808D-792BC751C27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7769392"/>
        <c:axId val="97768432"/>
      </c:barChart>
      <c:catAx>
        <c:axId val="9776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97768432"/>
        <c:crosses val="autoZero"/>
        <c:auto val="1"/>
        <c:lblAlgn val="ctr"/>
        <c:lblOffset val="100"/>
        <c:noMultiLvlLbl val="0"/>
      </c:catAx>
      <c:valAx>
        <c:axId val="97768432"/>
        <c:scaling>
          <c:orientation val="minMax"/>
          <c:max val="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it-IT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Folati (ng/mL)</a:t>
                </a:r>
                <a:endParaRPr lang="it-IT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1.9444444444444445E-2"/>
              <c:y val="0.3491506068647496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7769392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89213451443569558"/>
          <c:y val="0.39430482648002335"/>
          <c:w val="9.1198818897637798E-2"/>
          <c:h val="0.216436278798483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it-IT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Variazione Vitamina B12 </a:t>
            </a:r>
            <a:r>
              <a:rPr lang="it-IT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(pg/mL)</a:t>
            </a:r>
            <a:endParaRPr lang="it-IT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2670122484689417"/>
          <c:y val="3.703687591537245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v>T0</c:v>
          </c:tx>
          <c:spPr>
            <a:solidFill>
              <a:schemeClr val="bg2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BarType val="both"/>
            <c:errValType val="cust"/>
            <c:noEndCap val="0"/>
            <c:plus>
              <c:numRef>
                <c:f>'Vit B12'!$D$2:$D$4</c:f>
                <c:numCache>
                  <c:formatCode>General</c:formatCode>
                  <c:ptCount val="3"/>
                  <c:pt idx="0">
                    <c:v>94.879472414818409</c:v>
                  </c:pt>
                  <c:pt idx="1">
                    <c:v>78.260736369796945</c:v>
                  </c:pt>
                  <c:pt idx="2">
                    <c:v>88.762527042083207</c:v>
                  </c:pt>
                </c:numCache>
              </c:numRef>
            </c:plus>
            <c:minus>
              <c:numRef>
                <c:f>'Vit B12'!$D$2:$D$4</c:f>
                <c:numCache>
                  <c:formatCode>General</c:formatCode>
                  <c:ptCount val="3"/>
                  <c:pt idx="0">
                    <c:v>94.879472414818409</c:v>
                  </c:pt>
                  <c:pt idx="1">
                    <c:v>78.260736369796945</c:v>
                  </c:pt>
                  <c:pt idx="2">
                    <c:v>88.762527042083207</c:v>
                  </c:pt>
                </c:numCache>
              </c:numRef>
            </c:minus>
          </c:errBars>
          <c:cat>
            <c:strRef>
              <c:f>'[Grafici BIA + Misure Ant..xlsx]Peso'!$A$10:$A$12</c:f>
              <c:strCache>
                <c:ptCount val="3"/>
                <c:pt idx="0">
                  <c:v>CONTROLLO</c:v>
                </c:pt>
                <c:pt idx="1">
                  <c:v>AFMS</c:v>
                </c:pt>
                <c:pt idx="2">
                  <c:v>TOTALE</c:v>
                </c:pt>
              </c:strCache>
            </c:strRef>
          </c:cat>
          <c:val>
            <c:numRef>
              <c:f>'Vit B12'!$C$2:$C$4</c:f>
              <c:numCache>
                <c:formatCode>###0.00</c:formatCode>
                <c:ptCount val="3"/>
                <c:pt idx="0">
                  <c:v>283.60000000000002</c:v>
                </c:pt>
                <c:pt idx="1">
                  <c:v>330.8</c:v>
                </c:pt>
                <c:pt idx="2">
                  <c:v>307.20000000000005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D5-4670-9A4F-3385FBBF530D}"/>
            </c:ext>
          </c:extLst>
        </c:ser>
        <c:ser>
          <c:idx val="3"/>
          <c:order val="1"/>
          <c:tx>
            <c:v>T1</c:v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"/>
              <c:layout>
                <c:manualLayout>
                  <c:x val="0"/>
                  <c:y val="4.60405156537749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D5-4670-9A4F-3385FBBF530D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BarType val="both"/>
            <c:errValType val="cust"/>
            <c:noEndCap val="0"/>
            <c:plus>
              <c:numRef>
                <c:f>'Vit B12'!$D$5:$D$7</c:f>
                <c:numCache>
                  <c:formatCode>General</c:formatCode>
                  <c:ptCount val="3"/>
                  <c:pt idx="0">
                    <c:v>342.18885067139394</c:v>
                  </c:pt>
                  <c:pt idx="1">
                    <c:v>131.76367734192405</c:v>
                  </c:pt>
                  <c:pt idx="2">
                    <c:v>256.55751298931858</c:v>
                  </c:pt>
                </c:numCache>
              </c:numRef>
            </c:plus>
            <c:minus>
              <c:numRef>
                <c:f>'Vit B12'!$D$5:$D$7</c:f>
                <c:numCache>
                  <c:formatCode>General</c:formatCode>
                  <c:ptCount val="3"/>
                  <c:pt idx="0">
                    <c:v>342.18885067139394</c:v>
                  </c:pt>
                  <c:pt idx="1">
                    <c:v>131.76367734192405</c:v>
                  </c:pt>
                  <c:pt idx="2">
                    <c:v>256.55751298931858</c:v>
                  </c:pt>
                </c:numCache>
              </c:numRef>
            </c:minus>
          </c:errBars>
          <c:cat>
            <c:strRef>
              <c:f>'[Grafici BIA + Misure Ant..xlsx]Peso'!$A$10:$A$12</c:f>
              <c:strCache>
                <c:ptCount val="3"/>
                <c:pt idx="0">
                  <c:v>CONTROLLO</c:v>
                </c:pt>
                <c:pt idx="1">
                  <c:v>AFMS</c:v>
                </c:pt>
                <c:pt idx="2">
                  <c:v>TOTALE</c:v>
                </c:pt>
              </c:strCache>
            </c:strRef>
          </c:cat>
          <c:val>
            <c:numRef>
              <c:f>'Vit B12'!$C$5:$C$7</c:f>
              <c:numCache>
                <c:formatCode>###0.00</c:formatCode>
                <c:ptCount val="3"/>
                <c:pt idx="0">
                  <c:v>449.73333333333335</c:v>
                </c:pt>
                <c:pt idx="1">
                  <c:v>390.33333333333331</c:v>
                </c:pt>
                <c:pt idx="2">
                  <c:v>420.03333333333336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D5-4670-9A4F-3385FBBF53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7769392"/>
        <c:axId val="97768432"/>
      </c:barChart>
      <c:catAx>
        <c:axId val="9776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97768432"/>
        <c:crosses val="autoZero"/>
        <c:auto val="1"/>
        <c:lblAlgn val="ctr"/>
        <c:lblOffset val="100"/>
        <c:noMultiLvlLbl val="0"/>
      </c:catAx>
      <c:valAx>
        <c:axId val="97768432"/>
        <c:scaling>
          <c:orientation val="minMax"/>
          <c:max val="8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it-IT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Vit B12 (pg/mL)</a:t>
                </a:r>
                <a:endParaRPr lang="it-IT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1.9444444444444445E-2"/>
              <c:y val="0.3537546584301271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7769392"/>
        <c:crosses val="autoZero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0.89213451443569558"/>
          <c:y val="0.39430482648002335"/>
          <c:w val="9.1198818897637798E-2"/>
          <c:h val="0.216436278798483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it-IT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Variazione Creatininemia </a:t>
            </a:r>
            <a:r>
              <a:rPr lang="it-IT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(mg/dL)</a:t>
            </a:r>
            <a:endParaRPr lang="it-IT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239234470691164"/>
          <c:y val="4.164092748074999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v>T0</c:v>
          </c:tx>
          <c:spPr>
            <a:solidFill>
              <a:schemeClr val="bg2"/>
            </a:solidFill>
            <a:ln>
              <a:solidFill>
                <a:schemeClr val="tx1"/>
              </a:solidFill>
            </a:ln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BarType val="both"/>
            <c:errValType val="cust"/>
            <c:noEndCap val="0"/>
            <c:plus>
              <c:numRef>
                <c:f>Creatinina!$D$2:$D$4</c:f>
                <c:numCache>
                  <c:formatCode>General</c:formatCode>
                  <c:ptCount val="3"/>
                  <c:pt idx="0">
                    <c:v>0.10729576390697329</c:v>
                  </c:pt>
                  <c:pt idx="1">
                    <c:v>0.1883638828994359</c:v>
                  </c:pt>
                  <c:pt idx="2">
                    <c:v>0.15101039014264711</c:v>
                  </c:pt>
                </c:numCache>
              </c:numRef>
            </c:plus>
            <c:minus>
              <c:numRef>
                <c:f>Creatinina!$D$2:$D$4</c:f>
                <c:numCache>
                  <c:formatCode>General</c:formatCode>
                  <c:ptCount val="3"/>
                  <c:pt idx="0">
                    <c:v>0.10729576390697329</c:v>
                  </c:pt>
                  <c:pt idx="1">
                    <c:v>0.1883638828994359</c:v>
                  </c:pt>
                  <c:pt idx="2">
                    <c:v>0.15101039014264711</c:v>
                  </c:pt>
                </c:numCache>
              </c:numRef>
            </c:minus>
          </c:errBars>
          <c:cat>
            <c:strRef>
              <c:f>calcio!$A$12:$A$14</c:f>
              <c:strCache>
                <c:ptCount val="3"/>
                <c:pt idx="0">
                  <c:v>CONTROLLO </c:v>
                </c:pt>
                <c:pt idx="1">
                  <c:v>AFMS</c:v>
                </c:pt>
                <c:pt idx="2">
                  <c:v>TOTALE</c:v>
                </c:pt>
              </c:strCache>
            </c:strRef>
          </c:cat>
          <c:val>
            <c:numRef>
              <c:f>Creatinina!$C$2:$C$4</c:f>
              <c:numCache>
                <c:formatCode>####.00</c:formatCode>
                <c:ptCount val="3"/>
                <c:pt idx="0">
                  <c:v>0.77533333333333332</c:v>
                </c:pt>
                <c:pt idx="1">
                  <c:v>0.79666666666666652</c:v>
                </c:pt>
                <c:pt idx="2">
                  <c:v>0.78600000000000003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6E-489C-8943-F66DE518231F}"/>
            </c:ext>
          </c:extLst>
        </c:ser>
        <c:ser>
          <c:idx val="3"/>
          <c:order val="1"/>
          <c:tx>
            <c:v>T1</c:v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2.777777777777777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6E-489C-8943-F66DE518231F}"/>
                </c:ext>
              </c:extLst>
            </c:dLbl>
            <c:dLbl>
              <c:idx val="1"/>
              <c:layout>
                <c:manualLayout>
                  <c:x val="5.5555555555555558E-3"/>
                  <c:y val="9.20810313075506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6E-489C-8943-F66DE518231F}"/>
                </c:ext>
              </c:extLst>
            </c:dLbl>
            <c:dLbl>
              <c:idx val="2"/>
              <c:layout>
                <c:manualLayout>
                  <c:x val="8.3333333333333332E-3"/>
                  <c:y val="4.60405156537753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6E-489C-8943-F66DE518231F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BarType val="both"/>
            <c:errValType val="cust"/>
            <c:noEndCap val="0"/>
            <c:plus>
              <c:numRef>
                <c:f>Creatinina!$D$5:$D$7</c:f>
                <c:numCache>
                  <c:formatCode>General</c:formatCode>
                  <c:ptCount val="3"/>
                  <c:pt idx="0">
                    <c:v>0.1656243598370378</c:v>
                  </c:pt>
                  <c:pt idx="1">
                    <c:v>0.2312697867982636</c:v>
                  </c:pt>
                  <c:pt idx="2">
                    <c:v>0.20014391373933049</c:v>
                  </c:pt>
                </c:numCache>
              </c:numRef>
            </c:plus>
            <c:minus>
              <c:numRef>
                <c:f>Creatinina!$D$5:$D$7</c:f>
                <c:numCache>
                  <c:formatCode>General</c:formatCode>
                  <c:ptCount val="3"/>
                  <c:pt idx="0">
                    <c:v>0.1656243598370378</c:v>
                  </c:pt>
                  <c:pt idx="1">
                    <c:v>0.2312697867982636</c:v>
                  </c:pt>
                  <c:pt idx="2">
                    <c:v>0.20014391373933049</c:v>
                  </c:pt>
                </c:numCache>
              </c:numRef>
            </c:minus>
          </c:errBars>
          <c:cat>
            <c:strRef>
              <c:f>calcio!$A$12:$A$14</c:f>
              <c:strCache>
                <c:ptCount val="3"/>
                <c:pt idx="0">
                  <c:v>CONTROLLO </c:v>
                </c:pt>
                <c:pt idx="1">
                  <c:v>AFMS</c:v>
                </c:pt>
                <c:pt idx="2">
                  <c:v>TOTALE</c:v>
                </c:pt>
              </c:strCache>
            </c:strRef>
          </c:cat>
          <c:val>
            <c:numRef>
              <c:f>Creatinina!$C$5:$C$7</c:f>
              <c:numCache>
                <c:formatCode>####.00</c:formatCode>
                <c:ptCount val="3"/>
                <c:pt idx="0">
                  <c:v>0.77799999999999991</c:v>
                </c:pt>
                <c:pt idx="1">
                  <c:v>0.84</c:v>
                </c:pt>
                <c:pt idx="2">
                  <c:v>0.80900000000000016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6E-489C-8943-F66DE51823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7769392"/>
        <c:axId val="97768432"/>
      </c:barChart>
      <c:catAx>
        <c:axId val="9776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97768432"/>
        <c:crosses val="autoZero"/>
        <c:auto val="1"/>
        <c:lblAlgn val="ctr"/>
        <c:lblOffset val="100"/>
        <c:noMultiLvlLbl val="0"/>
      </c:catAx>
      <c:valAx>
        <c:axId val="97768432"/>
        <c:scaling>
          <c:orientation val="minMax"/>
          <c:max val="1.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it-IT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Creatinina (mg/dL)</a:t>
                </a:r>
                <a:endParaRPr lang="it-IT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2.2222222222222223E-2"/>
              <c:y val="0.3353384521686170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7769392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89213451443569558"/>
          <c:y val="0.39430482648002335"/>
          <c:w val="9.1198818897637798E-2"/>
          <c:h val="0.216436278798483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it-IT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Variazione Aspartato</a:t>
            </a:r>
            <a:r>
              <a:rPr lang="it-IT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Aminotransferasi</a:t>
            </a:r>
            <a:r>
              <a:rPr lang="it-IT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(U/L)</a:t>
            </a:r>
            <a:endParaRPr lang="it-IT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336789151356083"/>
          <c:y val="4.164092748074999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v>T0</c:v>
          </c:tx>
          <c:spPr>
            <a:solidFill>
              <a:schemeClr val="bg2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BarType val="both"/>
            <c:errValType val="cust"/>
            <c:noEndCap val="0"/>
            <c:plus>
              <c:numRef>
                <c:f>AST!$D$2:$D$4</c:f>
                <c:numCache>
                  <c:formatCode>General</c:formatCode>
                  <c:ptCount val="3"/>
                  <c:pt idx="0">
                    <c:v>5.5845154836219395</c:v>
                  </c:pt>
                  <c:pt idx="1">
                    <c:v>7.1410437258502704</c:v>
                  </c:pt>
                  <c:pt idx="2">
                    <c:v>6.2955220501240303</c:v>
                  </c:pt>
                </c:numCache>
              </c:numRef>
            </c:plus>
            <c:minus>
              <c:numRef>
                <c:f>AST!$D$2:$D$4</c:f>
                <c:numCache>
                  <c:formatCode>General</c:formatCode>
                  <c:ptCount val="3"/>
                  <c:pt idx="0">
                    <c:v>5.5845154836219395</c:v>
                  </c:pt>
                  <c:pt idx="1">
                    <c:v>7.1410437258502704</c:v>
                  </c:pt>
                  <c:pt idx="2">
                    <c:v>6.2955220501240303</c:v>
                  </c:pt>
                </c:numCache>
              </c:numRef>
            </c:minus>
          </c:errBars>
          <c:cat>
            <c:strRef>
              <c:f>calcio!$A$12:$A$14</c:f>
              <c:strCache>
                <c:ptCount val="3"/>
                <c:pt idx="0">
                  <c:v>CONTROLLO </c:v>
                </c:pt>
                <c:pt idx="1">
                  <c:v>AFMS</c:v>
                </c:pt>
                <c:pt idx="2">
                  <c:v>TOTALE</c:v>
                </c:pt>
              </c:strCache>
            </c:strRef>
          </c:cat>
          <c:val>
            <c:numRef>
              <c:f>AST!$C$2:$C$4</c:f>
              <c:numCache>
                <c:formatCode>###0.00</c:formatCode>
                <c:ptCount val="3"/>
                <c:pt idx="0">
                  <c:v>18.428571428571423</c:v>
                </c:pt>
                <c:pt idx="1">
                  <c:v>17.928571428571431</c:v>
                </c:pt>
                <c:pt idx="2">
                  <c:v>18.178571428571427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A6-4F04-A43B-15BCBE9B5CD6}"/>
            </c:ext>
          </c:extLst>
        </c:ser>
        <c:ser>
          <c:idx val="3"/>
          <c:order val="1"/>
          <c:tx>
            <c:v>T1</c:v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2.777777777777777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A6-4F04-A43B-15BCBE9B5CD6}"/>
                </c:ext>
              </c:extLst>
            </c:dLbl>
            <c:dLbl>
              <c:idx val="1"/>
              <c:layout>
                <c:manualLayout>
                  <c:x val="5.5555555555555558E-3"/>
                  <c:y val="9.20810313075506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A6-4F04-A43B-15BCBE9B5CD6}"/>
                </c:ext>
              </c:extLst>
            </c:dLbl>
            <c:dLbl>
              <c:idx val="2"/>
              <c:layout>
                <c:manualLayout>
                  <c:x val="8.3333333333333332E-3"/>
                  <c:y val="4.60405156537753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A6-4F04-A43B-15BCBE9B5CD6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BarType val="both"/>
            <c:errValType val="cust"/>
            <c:noEndCap val="0"/>
            <c:plus>
              <c:numRef>
                <c:f>AST!$D$5:$D$7</c:f>
                <c:numCache>
                  <c:formatCode>General</c:formatCode>
                  <c:ptCount val="3"/>
                  <c:pt idx="0">
                    <c:v>8.7605509385684606</c:v>
                  </c:pt>
                  <c:pt idx="1">
                    <c:v>13.686642240673049</c:v>
                  </c:pt>
                  <c:pt idx="2">
                    <c:v>11.33210777687305</c:v>
                  </c:pt>
                </c:numCache>
              </c:numRef>
            </c:plus>
            <c:minus>
              <c:numRef>
                <c:f>AST!$D$5:$D$7</c:f>
                <c:numCache>
                  <c:formatCode>General</c:formatCode>
                  <c:ptCount val="3"/>
                  <c:pt idx="0">
                    <c:v>8.7605509385684606</c:v>
                  </c:pt>
                  <c:pt idx="1">
                    <c:v>13.686642240673049</c:v>
                  </c:pt>
                  <c:pt idx="2">
                    <c:v>11.33210777687305</c:v>
                  </c:pt>
                </c:numCache>
              </c:numRef>
            </c:minus>
          </c:errBars>
          <c:cat>
            <c:strRef>
              <c:f>calcio!$A$12:$A$14</c:f>
              <c:strCache>
                <c:ptCount val="3"/>
                <c:pt idx="0">
                  <c:v>CONTROLLO </c:v>
                </c:pt>
                <c:pt idx="1">
                  <c:v>AFMS</c:v>
                </c:pt>
                <c:pt idx="2">
                  <c:v>TOTALE</c:v>
                </c:pt>
              </c:strCache>
            </c:strRef>
          </c:cat>
          <c:val>
            <c:numRef>
              <c:f>AST!$C$5:$C$7</c:f>
              <c:numCache>
                <c:formatCode>###0.00</c:formatCode>
                <c:ptCount val="3"/>
                <c:pt idx="0">
                  <c:v>27.142857142857142</c:v>
                </c:pt>
                <c:pt idx="1">
                  <c:v>29.357142857142858</c:v>
                </c:pt>
                <c:pt idx="2">
                  <c:v>28.250000000000004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A6-4F04-A43B-15BCBE9B5C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7769392"/>
        <c:axId val="97768432"/>
      </c:barChart>
      <c:catAx>
        <c:axId val="9776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97768432"/>
        <c:crosses val="autoZero"/>
        <c:auto val="1"/>
        <c:lblAlgn val="ctr"/>
        <c:lblOffset val="100"/>
        <c:noMultiLvlLbl val="0"/>
      </c:catAx>
      <c:valAx>
        <c:axId val="97768432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it-IT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AST (U/L)</a:t>
                </a:r>
                <a:endParaRPr lang="it-IT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2.2222222222222223E-2"/>
              <c:y val="0.3491506068647496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7769392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89213451443569558"/>
          <c:y val="0.39430482648002335"/>
          <c:w val="9.1198818897637798E-2"/>
          <c:h val="0.216436278798483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it-IT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Variazione Grasso Corporeo</a:t>
            </a:r>
            <a:r>
              <a:rPr lang="it-IT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(%)</a:t>
            </a:r>
          </a:p>
        </c:rich>
      </c:tx>
      <c:layout>
        <c:manualLayout>
          <c:xMode val="edge"/>
          <c:yMode val="edge"/>
          <c:x val="0.22670122484689417"/>
          <c:y val="3.703703703703703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v>T0</c:v>
          </c:tx>
          <c:spPr>
            <a:solidFill>
              <a:schemeClr val="bg2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BarType val="both"/>
            <c:errValType val="cust"/>
            <c:noEndCap val="0"/>
            <c:plus>
              <c:numRef>
                <c:f>'Grasso Corporeo'!$D$2:$D$4</c:f>
                <c:numCache>
                  <c:formatCode>General</c:formatCode>
                  <c:ptCount val="3"/>
                  <c:pt idx="0">
                    <c:v>6.9256252941005787</c:v>
                  </c:pt>
                  <c:pt idx="1">
                    <c:v>7.7477062657894038</c:v>
                  </c:pt>
                  <c:pt idx="2">
                    <c:v>7.223426130131827</c:v>
                  </c:pt>
                </c:numCache>
              </c:numRef>
            </c:plus>
            <c:minus>
              <c:numRef>
                <c:f>'Grasso Corporeo'!$D$2:$D$4</c:f>
                <c:numCache>
                  <c:formatCode>General</c:formatCode>
                  <c:ptCount val="3"/>
                  <c:pt idx="0">
                    <c:v>6.9256252941005787</c:v>
                  </c:pt>
                  <c:pt idx="1">
                    <c:v>7.7477062657894038</c:v>
                  </c:pt>
                  <c:pt idx="2">
                    <c:v>7.223426130131827</c:v>
                  </c:pt>
                </c:numCache>
              </c:numRef>
            </c:minus>
          </c:errBars>
          <c:cat>
            <c:strRef>
              <c:f>Peso!$A$10:$A$12</c:f>
              <c:strCache>
                <c:ptCount val="3"/>
                <c:pt idx="0">
                  <c:v>CONTROLLO</c:v>
                </c:pt>
                <c:pt idx="1">
                  <c:v>AFMS</c:v>
                </c:pt>
                <c:pt idx="2">
                  <c:v>TOTALE</c:v>
                </c:pt>
              </c:strCache>
            </c:strRef>
          </c:cat>
          <c:val>
            <c:numRef>
              <c:f>'Grasso Corporeo'!$C$2:$C$4</c:f>
              <c:numCache>
                <c:formatCode>###0.00</c:formatCode>
                <c:ptCount val="3"/>
                <c:pt idx="0">
                  <c:v>47.800000000000004</c:v>
                </c:pt>
                <c:pt idx="1">
                  <c:v>48.213333333333331</c:v>
                </c:pt>
                <c:pt idx="2">
                  <c:v>48.006666666666668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95-4FBC-8A73-A26AC125BF3B}"/>
            </c:ext>
          </c:extLst>
        </c:ser>
        <c:ser>
          <c:idx val="3"/>
          <c:order val="1"/>
          <c:tx>
            <c:v>T1</c:v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BarType val="both"/>
            <c:errValType val="cust"/>
            <c:noEndCap val="0"/>
            <c:plus>
              <c:numRef>
                <c:f>'Grasso Corporeo'!$D$5:$D$7</c:f>
                <c:numCache>
                  <c:formatCode>General</c:formatCode>
                  <c:ptCount val="3"/>
                  <c:pt idx="0">
                    <c:v>6.386578188073873</c:v>
                  </c:pt>
                  <c:pt idx="1">
                    <c:v>7.9898924243309404</c:v>
                  </c:pt>
                  <c:pt idx="2">
                    <c:v>7.1150835408379756</c:v>
                  </c:pt>
                </c:numCache>
              </c:numRef>
            </c:plus>
            <c:minus>
              <c:numRef>
                <c:f>'Grasso Corporeo'!$D$5:$D$7</c:f>
                <c:numCache>
                  <c:formatCode>General</c:formatCode>
                  <c:ptCount val="3"/>
                  <c:pt idx="0">
                    <c:v>6.386578188073873</c:v>
                  </c:pt>
                  <c:pt idx="1">
                    <c:v>7.9898924243309404</c:v>
                  </c:pt>
                  <c:pt idx="2">
                    <c:v>7.1150835408379756</c:v>
                  </c:pt>
                </c:numCache>
              </c:numRef>
            </c:minus>
          </c:errBars>
          <c:cat>
            <c:strRef>
              <c:f>Peso!$A$10:$A$12</c:f>
              <c:strCache>
                <c:ptCount val="3"/>
                <c:pt idx="0">
                  <c:v>CONTROLLO</c:v>
                </c:pt>
                <c:pt idx="1">
                  <c:v>AFMS</c:v>
                </c:pt>
                <c:pt idx="2">
                  <c:v>TOTALE</c:v>
                </c:pt>
              </c:strCache>
            </c:strRef>
          </c:cat>
          <c:val>
            <c:numRef>
              <c:f>'Grasso Corporeo'!$C$5:$C$7</c:f>
              <c:numCache>
                <c:formatCode>###0.00</c:formatCode>
                <c:ptCount val="3"/>
                <c:pt idx="0">
                  <c:v>47.453333333333333</c:v>
                </c:pt>
                <c:pt idx="1">
                  <c:v>46.786666666666662</c:v>
                </c:pt>
                <c:pt idx="2">
                  <c:v>47.11999999999999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95-4FBC-8A73-A26AC125BF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7769392"/>
        <c:axId val="97768432"/>
      </c:barChart>
      <c:catAx>
        <c:axId val="9776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97768432"/>
        <c:crosses val="autoZero"/>
        <c:auto val="1"/>
        <c:lblAlgn val="ctr"/>
        <c:lblOffset val="100"/>
        <c:noMultiLvlLbl val="0"/>
      </c:catAx>
      <c:valAx>
        <c:axId val="97768432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it-IT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Grasso corporeo (%)</a:t>
                </a:r>
                <a:endParaRPr lang="it-IT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2.2222222222222223E-2"/>
              <c:y val="0.3033657771945173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7769392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89213451443569558"/>
          <c:y val="0.39430482648002335"/>
          <c:w val="9.1198818897637798E-2"/>
          <c:h val="0.216436278798483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it-IT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Variazione Livello Grasso Viscerale</a:t>
            </a:r>
          </a:p>
        </c:rich>
      </c:tx>
      <c:layout>
        <c:manualLayout>
          <c:xMode val="edge"/>
          <c:yMode val="edge"/>
          <c:x val="0.20447900262467195"/>
          <c:y val="3.703703703703703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v>T0</c:v>
          </c:tx>
          <c:spPr>
            <a:solidFill>
              <a:schemeClr val="bg2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BarType val="both"/>
            <c:errValType val="cust"/>
            <c:noEndCap val="0"/>
            <c:plus>
              <c:numRef>
                <c:f>'Livello Grasso Viscerale'!$D$2:$D$4</c:f>
                <c:numCache>
                  <c:formatCode>General</c:formatCode>
                  <c:ptCount val="3"/>
                  <c:pt idx="0">
                    <c:v>3.9051248379533279</c:v>
                  </c:pt>
                  <c:pt idx="1">
                    <c:v>6.1425525948869479</c:v>
                  </c:pt>
                  <c:pt idx="2">
                    <c:v>5.3843376523044126</c:v>
                  </c:pt>
                </c:numCache>
              </c:numRef>
            </c:plus>
            <c:minus>
              <c:numRef>
                <c:f>'Livello Grasso Viscerale'!$D$2:$D$4</c:f>
                <c:numCache>
                  <c:formatCode>General</c:formatCode>
                  <c:ptCount val="3"/>
                  <c:pt idx="0">
                    <c:v>3.9051248379533279</c:v>
                  </c:pt>
                  <c:pt idx="1">
                    <c:v>6.1425525948869479</c:v>
                  </c:pt>
                  <c:pt idx="2">
                    <c:v>5.3843376523044126</c:v>
                  </c:pt>
                </c:numCache>
              </c:numRef>
            </c:minus>
          </c:errBars>
          <c:cat>
            <c:strRef>
              <c:f>Peso!$A$10:$A$12</c:f>
              <c:strCache>
                <c:ptCount val="3"/>
                <c:pt idx="0">
                  <c:v>CONTROLLO</c:v>
                </c:pt>
                <c:pt idx="1">
                  <c:v>AFMS</c:v>
                </c:pt>
                <c:pt idx="2">
                  <c:v>TOTALE</c:v>
                </c:pt>
              </c:strCache>
            </c:strRef>
          </c:cat>
          <c:val>
            <c:numRef>
              <c:f>'Livello Grasso Viscerale'!$C$2:$C$4</c:f>
              <c:numCache>
                <c:formatCode>###0.00</c:formatCode>
                <c:ptCount val="3"/>
                <c:pt idx="0">
                  <c:v>14.500000000000002</c:v>
                </c:pt>
                <c:pt idx="1">
                  <c:v>18.133333333333336</c:v>
                </c:pt>
                <c:pt idx="2">
                  <c:v>16.31666666666667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0E-4FF3-BD32-61BEEB187464}"/>
            </c:ext>
          </c:extLst>
        </c:ser>
        <c:ser>
          <c:idx val="3"/>
          <c:order val="1"/>
          <c:tx>
            <c:v>T1</c:v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BarType val="both"/>
            <c:errValType val="cust"/>
            <c:noEndCap val="0"/>
            <c:plus>
              <c:numRef>
                <c:f>'Livello Grasso Viscerale'!$D$5:$D$7</c:f>
                <c:numCache>
                  <c:formatCode>General</c:formatCode>
                  <c:ptCount val="3"/>
                  <c:pt idx="0">
                    <c:v>3.3848401523768974</c:v>
                  </c:pt>
                  <c:pt idx="1">
                    <c:v>5.9924555742636771</c:v>
                  </c:pt>
                  <c:pt idx="2">
                    <c:v>4.9269374507576371</c:v>
                  </c:pt>
                </c:numCache>
              </c:numRef>
            </c:plus>
            <c:minus>
              <c:numRef>
                <c:f>'Livello Grasso Viscerale'!$D$5:$D$7</c:f>
                <c:numCache>
                  <c:formatCode>General</c:formatCode>
                  <c:ptCount val="3"/>
                  <c:pt idx="0">
                    <c:v>3.3848401523768974</c:v>
                  </c:pt>
                  <c:pt idx="1">
                    <c:v>5.9924555742636771</c:v>
                  </c:pt>
                  <c:pt idx="2">
                    <c:v>4.9269374507576371</c:v>
                  </c:pt>
                </c:numCache>
              </c:numRef>
            </c:minus>
          </c:errBars>
          <c:cat>
            <c:strRef>
              <c:f>Peso!$A$10:$A$12</c:f>
              <c:strCache>
                <c:ptCount val="3"/>
                <c:pt idx="0">
                  <c:v>CONTROLLO</c:v>
                </c:pt>
                <c:pt idx="1">
                  <c:v>AFMS</c:v>
                </c:pt>
                <c:pt idx="2">
                  <c:v>TOTALE</c:v>
                </c:pt>
              </c:strCache>
            </c:strRef>
          </c:cat>
          <c:val>
            <c:numRef>
              <c:f>'Livello Grasso Viscerale'!$C$5:$C$7</c:f>
              <c:numCache>
                <c:formatCode>###0.00</c:formatCode>
                <c:ptCount val="3"/>
                <c:pt idx="0">
                  <c:v>12.799999999999999</c:v>
                </c:pt>
                <c:pt idx="1">
                  <c:v>15.133333333333335</c:v>
                </c:pt>
                <c:pt idx="2">
                  <c:v>13.966666666666669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0E-4FF3-BD32-61BEEB1874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7769392"/>
        <c:axId val="97768432"/>
      </c:barChart>
      <c:catAx>
        <c:axId val="9776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97768432"/>
        <c:crosses val="autoZero"/>
        <c:auto val="1"/>
        <c:lblAlgn val="ctr"/>
        <c:lblOffset val="100"/>
        <c:noMultiLvlLbl val="0"/>
      </c:catAx>
      <c:valAx>
        <c:axId val="97768432"/>
        <c:scaling>
          <c:orientation val="minMax"/>
          <c:max val="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it-IT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Livello di Grasso Viscerale</a:t>
                </a:r>
                <a:endParaRPr lang="it-IT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2.2222222222222223E-2"/>
              <c:y val="0.2570694808982211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7769392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89213451443569558"/>
          <c:y val="0.39430482648002335"/>
          <c:w val="9.1198818897637798E-2"/>
          <c:h val="0.216436278798483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it-IT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Variazione WHtR</a:t>
            </a:r>
          </a:p>
        </c:rich>
      </c:tx>
      <c:layout>
        <c:manualLayout>
          <c:xMode val="edge"/>
          <c:yMode val="edge"/>
          <c:x val="0.35725678040244963"/>
          <c:y val="3.703687591537245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v>T0</c:v>
          </c:tx>
          <c:spPr>
            <a:solidFill>
              <a:schemeClr val="bg2"/>
            </a:solidFill>
            <a:ln>
              <a:solidFill>
                <a:schemeClr val="tx1"/>
              </a:solidFill>
            </a:ln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BarType val="both"/>
            <c:errValType val="cust"/>
            <c:noEndCap val="0"/>
            <c:plus>
              <c:numRef>
                <c:f>WHtR!$D$2:$D$4</c:f>
                <c:numCache>
                  <c:formatCode>General</c:formatCode>
                  <c:ptCount val="3"/>
                  <c:pt idx="0">
                    <c:v>6.8294089958779058E-2</c:v>
                  </c:pt>
                  <c:pt idx="1">
                    <c:v>8.7221789518696927E-2</c:v>
                  </c:pt>
                  <c:pt idx="2">
                    <c:v>7.6975433944521929E-2</c:v>
                  </c:pt>
                </c:numCache>
              </c:numRef>
            </c:plus>
            <c:minus>
              <c:numRef>
                <c:f>WHtR!$D$2:$D$4</c:f>
                <c:numCache>
                  <c:formatCode>General</c:formatCode>
                  <c:ptCount val="3"/>
                  <c:pt idx="0">
                    <c:v>6.8294089958779058E-2</c:v>
                  </c:pt>
                  <c:pt idx="1">
                    <c:v>8.7221789518696927E-2</c:v>
                  </c:pt>
                  <c:pt idx="2">
                    <c:v>7.6975433944521929E-2</c:v>
                  </c:pt>
                </c:numCache>
              </c:numRef>
            </c:minus>
          </c:errBars>
          <c:cat>
            <c:strRef>
              <c:f>Peso!$A$10:$A$12</c:f>
              <c:strCache>
                <c:ptCount val="3"/>
                <c:pt idx="0">
                  <c:v>CONTROLLO</c:v>
                </c:pt>
                <c:pt idx="1">
                  <c:v>AFMS</c:v>
                </c:pt>
                <c:pt idx="2">
                  <c:v>TOTALE</c:v>
                </c:pt>
              </c:strCache>
            </c:strRef>
          </c:cat>
          <c:val>
            <c:numRef>
              <c:f>WHtR!$C$2:$C$4</c:f>
              <c:numCache>
                <c:formatCode>####.0000</c:formatCode>
                <c:ptCount val="3"/>
                <c:pt idx="0">
                  <c:v>0.71104520493722989</c:v>
                </c:pt>
                <c:pt idx="1">
                  <c:v>0.7129488658136407</c:v>
                </c:pt>
                <c:pt idx="2">
                  <c:v>0.71199703537543546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D0-4DE4-9B4F-2DDA13E0CD93}"/>
            </c:ext>
          </c:extLst>
        </c:ser>
        <c:ser>
          <c:idx val="3"/>
          <c:order val="1"/>
          <c:tx>
            <c:v>T1</c:v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BarType val="both"/>
            <c:errValType val="cust"/>
            <c:noEndCap val="0"/>
            <c:plus>
              <c:numRef>
                <c:f>WHtR!$D$5:$D$7</c:f>
                <c:numCache>
                  <c:formatCode>General</c:formatCode>
                  <c:ptCount val="3"/>
                  <c:pt idx="0">
                    <c:v>6.9453021004944882E-2</c:v>
                  </c:pt>
                  <c:pt idx="1">
                    <c:v>8.4480923605980529E-2</c:v>
                  </c:pt>
                  <c:pt idx="2">
                    <c:v>7.6210521969801687E-2</c:v>
                  </c:pt>
                </c:numCache>
              </c:numRef>
            </c:plus>
            <c:minus>
              <c:numRef>
                <c:f>WHtR!$D$5:$D$7</c:f>
                <c:numCache>
                  <c:formatCode>General</c:formatCode>
                  <c:ptCount val="3"/>
                  <c:pt idx="0">
                    <c:v>6.9453021004944882E-2</c:v>
                  </c:pt>
                  <c:pt idx="1">
                    <c:v>8.4480923605980529E-2</c:v>
                  </c:pt>
                  <c:pt idx="2">
                    <c:v>7.6210521969801687E-2</c:v>
                  </c:pt>
                </c:numCache>
              </c:numRef>
            </c:minus>
          </c:errBars>
          <c:cat>
            <c:strRef>
              <c:f>Peso!$A$10:$A$12</c:f>
              <c:strCache>
                <c:ptCount val="3"/>
                <c:pt idx="0">
                  <c:v>CONTROLLO</c:v>
                </c:pt>
                <c:pt idx="1">
                  <c:v>AFMS</c:v>
                </c:pt>
                <c:pt idx="2">
                  <c:v>TOTALE</c:v>
                </c:pt>
              </c:strCache>
            </c:strRef>
          </c:cat>
          <c:val>
            <c:numRef>
              <c:f>WHtR!$C$5:$C$7</c:f>
              <c:numCache>
                <c:formatCode>####.0000</c:formatCode>
                <c:ptCount val="3"/>
                <c:pt idx="0">
                  <c:v>0.64242660469403967</c:v>
                </c:pt>
                <c:pt idx="1">
                  <c:v>0.65387379350713226</c:v>
                </c:pt>
                <c:pt idx="2">
                  <c:v>0.64815019910058602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D0-4DE4-9B4F-2DDA13E0CD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7769392"/>
        <c:axId val="97768432"/>
      </c:barChart>
      <c:catAx>
        <c:axId val="9776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97768432"/>
        <c:crosses val="autoZero"/>
        <c:auto val="1"/>
        <c:lblAlgn val="ctr"/>
        <c:lblOffset val="100"/>
        <c:noMultiLvlLbl val="0"/>
      </c:catAx>
      <c:valAx>
        <c:axId val="97768432"/>
        <c:scaling>
          <c:orientation val="minMax"/>
          <c:max val="1.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it-IT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WHtR</a:t>
                </a:r>
                <a:endParaRPr lang="it-IT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2.2222222222222223E-2"/>
              <c:y val="0.4366275866069227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0" sourceLinked="0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7769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213451443569558"/>
          <c:y val="0.39430482648002335"/>
          <c:w val="9.1198818897637798E-2"/>
          <c:h val="0.216436278798483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it-IT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Variazione del</a:t>
            </a:r>
            <a:r>
              <a:rPr lang="it-IT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it-IT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eso corporeo (kg)</a:t>
            </a:r>
          </a:p>
        </c:rich>
      </c:tx>
      <c:layout>
        <c:manualLayout>
          <c:xMode val="edge"/>
          <c:yMode val="edge"/>
          <c:x val="0.2239234470691164"/>
          <c:y val="3.70369531146736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T0</c:v>
          </c:tx>
          <c:spPr>
            <a:solidFill>
              <a:schemeClr val="bg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Peso!$D$2:$D$4</c:f>
                <c:numCache>
                  <c:formatCode>General</c:formatCode>
                  <c:ptCount val="3"/>
                  <c:pt idx="0">
                    <c:v>21.889575688201997</c:v>
                  </c:pt>
                  <c:pt idx="1">
                    <c:v>21.451793686798137</c:v>
                  </c:pt>
                  <c:pt idx="2">
                    <c:v>21.615162635222681</c:v>
                  </c:pt>
                </c:numCache>
              </c:numRef>
            </c:plus>
            <c:minus>
              <c:numRef>
                <c:f>Peso!$D$2:$D$4</c:f>
                <c:numCache>
                  <c:formatCode>General</c:formatCode>
                  <c:ptCount val="3"/>
                  <c:pt idx="0">
                    <c:v>21.889575688201997</c:v>
                  </c:pt>
                  <c:pt idx="1">
                    <c:v>21.451793686798137</c:v>
                  </c:pt>
                  <c:pt idx="2">
                    <c:v>21.615162635222681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Peso!$A$10:$A$12</c:f>
              <c:strCache>
                <c:ptCount val="3"/>
                <c:pt idx="0">
                  <c:v>CONTROLLO</c:v>
                </c:pt>
                <c:pt idx="1">
                  <c:v>AFMS</c:v>
                </c:pt>
                <c:pt idx="2">
                  <c:v>TOTALE</c:v>
                </c:pt>
              </c:strCache>
            </c:strRef>
          </c:cat>
          <c:val>
            <c:numRef>
              <c:f>Peso!$C$2:$C$4</c:f>
              <c:numCache>
                <c:formatCode>###0.00</c:formatCode>
                <c:ptCount val="3"/>
                <c:pt idx="0">
                  <c:v>106.82333333333334</c:v>
                </c:pt>
                <c:pt idx="1">
                  <c:v>114.11333333333334</c:v>
                </c:pt>
                <c:pt idx="2">
                  <c:v>110.46833333333335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F8-45DB-85A8-07F99CA6BBD1}"/>
            </c:ext>
          </c:extLst>
        </c:ser>
        <c:ser>
          <c:idx val="1"/>
          <c:order val="1"/>
          <c:tx>
            <c:v>T1</c:v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Peso!$D$5:$D$7</c:f>
                <c:numCache>
                  <c:formatCode>General</c:formatCode>
                  <c:ptCount val="3"/>
                  <c:pt idx="0">
                    <c:v>21.358862886622124</c:v>
                  </c:pt>
                  <c:pt idx="1">
                    <c:v>19.575028431530768</c:v>
                  </c:pt>
                  <c:pt idx="2">
                    <c:v>20.335286131966907</c:v>
                  </c:pt>
                </c:numCache>
              </c:numRef>
            </c:plus>
            <c:minus>
              <c:numRef>
                <c:f>Peso!$D$5:$D$7</c:f>
                <c:numCache>
                  <c:formatCode>General</c:formatCode>
                  <c:ptCount val="3"/>
                  <c:pt idx="0">
                    <c:v>21.358862886622124</c:v>
                  </c:pt>
                  <c:pt idx="1">
                    <c:v>19.575028431530768</c:v>
                  </c:pt>
                  <c:pt idx="2">
                    <c:v>20.335286131966907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Peso!$A$10:$A$12</c:f>
              <c:strCache>
                <c:ptCount val="3"/>
                <c:pt idx="0">
                  <c:v>CONTROLLO</c:v>
                </c:pt>
                <c:pt idx="1">
                  <c:v>AFMS</c:v>
                </c:pt>
                <c:pt idx="2">
                  <c:v>TOTALE</c:v>
                </c:pt>
              </c:strCache>
            </c:strRef>
          </c:cat>
          <c:val>
            <c:numRef>
              <c:f>Peso!$C$5:$C$7</c:f>
              <c:numCache>
                <c:formatCode>###0.00</c:formatCode>
                <c:ptCount val="3"/>
                <c:pt idx="0">
                  <c:v>94.656666666666666</c:v>
                </c:pt>
                <c:pt idx="1">
                  <c:v>100.32333333333334</c:v>
                </c:pt>
                <c:pt idx="2">
                  <c:v>97.49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F8-45DB-85A8-07F99CA6B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769392"/>
        <c:axId val="97768432"/>
      </c:barChart>
      <c:catAx>
        <c:axId val="9776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97768432"/>
        <c:crosses val="autoZero"/>
        <c:auto val="1"/>
        <c:lblAlgn val="ctr"/>
        <c:lblOffset val="100"/>
        <c:noMultiLvlLbl val="0"/>
      </c:catAx>
      <c:valAx>
        <c:axId val="97768432"/>
        <c:scaling>
          <c:orientation val="minMax"/>
          <c:max val="1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it-IT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Massa</a:t>
                </a:r>
                <a:r>
                  <a:rPr lang="it-IT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corporea (kg)</a:t>
                </a:r>
                <a:endParaRPr lang="it-IT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2.2222222222222223E-2"/>
              <c:y val="0.298736003323325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it-IT"/>
            </a:p>
          </c:txPr>
        </c:title>
        <c:numFmt formatCode="#,##0" sourceLinked="0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776939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213451443569558"/>
          <c:y val="0.39430482648002335"/>
          <c:w val="9.1198818897637798E-2"/>
          <c:h val="0.216436278798483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Alterazione del Gusto - Nuovi</a:t>
            </a:r>
            <a:r>
              <a:rPr lang="en-US" baseline="0">
                <a:solidFill>
                  <a:schemeClr val="accent1">
                    <a:lumMod val="75000"/>
                  </a:schemeClr>
                </a:solidFill>
              </a:rPr>
              <a:t> C</a:t>
            </a: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asi</a:t>
            </a:r>
            <a:r>
              <a:rPr lang="en-US" baseline="0">
                <a:solidFill>
                  <a:schemeClr val="accent1">
                    <a:lumMod val="75000"/>
                  </a:schemeClr>
                </a:solidFill>
              </a:rPr>
              <a:t> per Settimana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551208483440315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Freq. Cumul.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x"/>
            <c:errBarType val="plus"/>
            <c:errValType val="cust"/>
            <c:noEndCap val="1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Lit>
                <c:formatCode>General</c:formatCode>
                <c:ptCount val="1"/>
                <c:pt idx="0">
                  <c:v>0</c:v>
                </c:pt>
              </c:numLit>
            </c:minus>
            <c:spPr>
              <a:noFill/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bg1"/>
                </a:solidFill>
                <a:round/>
              </a:ln>
              <a:effectLst/>
            </c:spPr>
          </c:errBars>
          <c:xVal>
            <c:numRef>
              <c:f>'Interviste Settimanali'!$J$11:$J$15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'Interviste Settimanali'!$O$11:$O$15</c:f>
              <c:numCache>
                <c:formatCode>0.0</c:formatCode>
                <c:ptCount val="5"/>
                <c:pt idx="0">
                  <c:v>0</c:v>
                </c:pt>
                <c:pt idx="1">
                  <c:v>20</c:v>
                </c:pt>
                <c:pt idx="2">
                  <c:v>23.333333333333332</c:v>
                </c:pt>
                <c:pt idx="3">
                  <c:v>36.666666666666664</c:v>
                </c:pt>
                <c:pt idx="4">
                  <c:v>46.666666666666664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875-491D-9D72-0DD292B299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1508384"/>
        <c:axId val="1941508864"/>
      </c:scatterChart>
      <c:valAx>
        <c:axId val="1941508384"/>
        <c:scaling>
          <c:orientation val="minMax"/>
          <c:max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it-IT"/>
                  <a:t>Settimana post-intervento bariatrico</a:t>
                </a:r>
              </a:p>
            </c:rich>
          </c:tx>
          <c:layout>
            <c:manualLayout>
              <c:xMode val="edge"/>
              <c:yMode val="edge"/>
              <c:x val="0.30438079615048119"/>
              <c:y val="0.878680373286672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1941508864"/>
        <c:crosses val="autoZero"/>
        <c:crossBetween val="midCat"/>
        <c:majorUnit val="1"/>
      </c:valAx>
      <c:valAx>
        <c:axId val="194150886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it-IT"/>
                  <a:t>Frequenza Cumulata</a:t>
                </a:r>
              </a:p>
            </c:rich>
          </c:tx>
          <c:layout>
            <c:manualLayout>
              <c:xMode val="edge"/>
              <c:yMode val="edge"/>
              <c:x val="1.9444444444444445E-2"/>
              <c:y val="0.275084937299504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it-IT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1941508384"/>
        <c:crosses val="autoZero"/>
        <c:crossBetween val="midCat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AFMS vs Omogeneizzati - </a:t>
            </a:r>
            <a:r>
              <a:rPr lang="it-IT" b="1">
                <a:solidFill>
                  <a:schemeClr val="accent1">
                    <a:lumMod val="75000"/>
                  </a:schemeClr>
                </a:solidFill>
              </a:rPr>
              <a:t>GUSTO</a:t>
            </a:r>
          </a:p>
        </c:rich>
      </c:tx>
      <c:layout>
        <c:manualLayout>
          <c:xMode val="edge"/>
          <c:yMode val="edge"/>
          <c:x val="0.25809421800216148"/>
          <c:y val="2.81803542673107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GUSTO!$I$1</c:f>
              <c:strCache>
                <c:ptCount val="1"/>
                <c:pt idx="0">
                  <c:v>Gruppo di Controllo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5000"/>
                    <a:shade val="92000"/>
                    <a:satMod val="130000"/>
                  </a:schemeClr>
                </a:gs>
                <a:gs pos="45000">
                  <a:schemeClr val="accent2">
                    <a:tint val="60000"/>
                    <a:shade val="99000"/>
                    <a:satMod val="120000"/>
                  </a:schemeClr>
                </a:gs>
                <a:gs pos="100000">
                  <a:schemeClr val="accent2">
                    <a:tint val="55000"/>
                    <a:satMod val="140000"/>
                  </a:schemeClr>
                </a:gs>
              </a:gsLst>
              <a:path path="circle">
                <a:fillToRect l="100000" t="100000" r="100000" b="100000"/>
              </a:path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GUSTO!$J$2:$J$5</c:f>
                <c:numCache>
                  <c:formatCode>General</c:formatCode>
                  <c:ptCount val="4"/>
                  <c:pt idx="0">
                    <c:v>0.34252143967804066</c:v>
                  </c:pt>
                  <c:pt idx="1">
                    <c:v>0.45752809304223679</c:v>
                  </c:pt>
                  <c:pt idx="2">
                    <c:v>0.30643915983060405</c:v>
                  </c:pt>
                  <c:pt idx="3">
                    <c:v>0.32672513110375528</c:v>
                  </c:pt>
                </c:numCache>
              </c:numRef>
            </c:plus>
            <c:minus>
              <c:numRef>
                <c:f>GUSTO!$J$2:$J$5</c:f>
                <c:numCache>
                  <c:formatCode>General</c:formatCode>
                  <c:ptCount val="4"/>
                  <c:pt idx="0">
                    <c:v>0.34252143967804066</c:v>
                  </c:pt>
                  <c:pt idx="1">
                    <c:v>0.45752809304223679</c:v>
                  </c:pt>
                  <c:pt idx="2">
                    <c:v>0.30643915983060405</c:v>
                  </c:pt>
                  <c:pt idx="3">
                    <c:v>0.32672513110375528</c:v>
                  </c:pt>
                </c:numCache>
              </c:numRef>
            </c:minus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errBars>
          <c:cat>
            <c:strRef>
              <c:f>GUSTO!$A$21:$A$24</c:f>
              <c:strCache>
                <c:ptCount val="4"/>
                <c:pt idx="0">
                  <c:v>Gusto OMO - T0</c:v>
                </c:pt>
                <c:pt idx="1">
                  <c:v>Gusto AFMS - T0</c:v>
                </c:pt>
                <c:pt idx="2">
                  <c:v>Gusto OMO - T1</c:v>
                </c:pt>
                <c:pt idx="3">
                  <c:v>Gusto AFMS - T1</c:v>
                </c:pt>
              </c:strCache>
            </c:strRef>
          </c:cat>
          <c:val>
            <c:numRef>
              <c:f>GUSTO!$I$2:$I$5</c:f>
              <c:numCache>
                <c:formatCode>0.00</c:formatCode>
                <c:ptCount val="4"/>
                <c:pt idx="0">
                  <c:v>4.0056818181818201</c:v>
                </c:pt>
                <c:pt idx="1">
                  <c:v>7.9488636363636367</c:v>
                </c:pt>
                <c:pt idx="2">
                  <c:v>3.6534090909090908</c:v>
                </c:pt>
                <c:pt idx="3">
                  <c:v>7.6704545454545441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21-4748-AF15-50B1EFA282AC}"/>
            </c:ext>
          </c:extLst>
        </c:ser>
        <c:ser>
          <c:idx val="0"/>
          <c:order val="1"/>
          <c:tx>
            <c:strRef>
              <c:f>GUSTO!$G$1</c:f>
              <c:strCache>
                <c:ptCount val="1"/>
                <c:pt idx="0">
                  <c:v>Gruppo Intervento</c:v>
                </c:pt>
              </c:strCache>
            </c:strRef>
          </c:tx>
          <c:spPr>
            <a:solidFill>
              <a:srgbClr val="FBFCFC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GUSTO!$H$2:$H$5</c:f>
                <c:numCache>
                  <c:formatCode>General</c:formatCode>
                  <c:ptCount val="4"/>
                  <c:pt idx="0">
                    <c:v>0.37390795997736509</c:v>
                  </c:pt>
                  <c:pt idx="1">
                    <c:v>0.55198115510612122</c:v>
                  </c:pt>
                  <c:pt idx="2">
                    <c:v>0.3058204878664908</c:v>
                  </c:pt>
                  <c:pt idx="3">
                    <c:v>0.53884889043382311</c:v>
                  </c:pt>
                </c:numCache>
              </c:numRef>
            </c:plus>
            <c:minus>
              <c:numRef>
                <c:f>GUSTO!$H$2:$H$5</c:f>
                <c:numCache>
                  <c:formatCode>General</c:formatCode>
                  <c:ptCount val="4"/>
                  <c:pt idx="0">
                    <c:v>0.37390795997736509</c:v>
                  </c:pt>
                  <c:pt idx="1">
                    <c:v>0.55198115510612122</c:v>
                  </c:pt>
                  <c:pt idx="2">
                    <c:v>0.3058204878664908</c:v>
                  </c:pt>
                  <c:pt idx="3">
                    <c:v>0.53884889043382311</c:v>
                  </c:pt>
                </c:numCache>
              </c:numRef>
            </c:minus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errBars>
          <c:cat>
            <c:strRef>
              <c:f>GUSTO!$A$21:$A$24</c:f>
              <c:strCache>
                <c:ptCount val="4"/>
                <c:pt idx="0">
                  <c:v>Gusto OMO - T0</c:v>
                </c:pt>
                <c:pt idx="1">
                  <c:v>Gusto AFMS - T0</c:v>
                </c:pt>
                <c:pt idx="2">
                  <c:v>Gusto OMO - T1</c:v>
                </c:pt>
                <c:pt idx="3">
                  <c:v>Gusto AFMS - T1</c:v>
                </c:pt>
              </c:strCache>
            </c:strRef>
          </c:cat>
          <c:val>
            <c:numRef>
              <c:f>GUSTO!$G$2:$G$5</c:f>
              <c:numCache>
                <c:formatCode>0.00</c:formatCode>
                <c:ptCount val="4"/>
                <c:pt idx="0">
                  <c:v>3.9886363636363602</c:v>
                </c:pt>
                <c:pt idx="1">
                  <c:v>7.9318181818181817</c:v>
                </c:pt>
                <c:pt idx="2">
                  <c:v>3.7159090909090913</c:v>
                </c:pt>
                <c:pt idx="3">
                  <c:v>7.6136363636363633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21-4748-AF15-50B1EFA282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07654304"/>
        <c:axId val="1707647584"/>
      </c:barChart>
      <c:catAx>
        <c:axId val="1707654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1707647584"/>
        <c:crosses val="autoZero"/>
        <c:auto val="1"/>
        <c:lblAlgn val="ctr"/>
        <c:lblOffset val="100"/>
        <c:noMultiLvlLbl val="0"/>
      </c:catAx>
      <c:valAx>
        <c:axId val="1707647584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it-IT"/>
                  <a:t>Punteggio test senosriale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it-IT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1707654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cap="none" spc="20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AFMS vs Omogeneizzati - </a:t>
            </a:r>
            <a:r>
              <a:rPr lang="it-IT" b="1">
                <a:solidFill>
                  <a:schemeClr val="accent1">
                    <a:lumMod val="75000"/>
                  </a:schemeClr>
                </a:solidFill>
              </a:rPr>
              <a:t>TATTO</a:t>
            </a:r>
          </a:p>
        </c:rich>
      </c:tx>
      <c:layout>
        <c:manualLayout>
          <c:xMode val="edge"/>
          <c:yMode val="edge"/>
          <c:x val="0.22623147290412227"/>
          <c:y val="3.2206119162640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cap="none" spc="20" baseline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OLFATTO!$J$2</c:f>
              <c:strCache>
                <c:ptCount val="1"/>
                <c:pt idx="0">
                  <c:v>Gruppo di Controllo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5000"/>
                    <a:shade val="92000"/>
                    <a:satMod val="130000"/>
                  </a:schemeClr>
                </a:gs>
                <a:gs pos="45000">
                  <a:schemeClr val="accent2">
                    <a:tint val="60000"/>
                    <a:shade val="99000"/>
                    <a:satMod val="120000"/>
                  </a:schemeClr>
                </a:gs>
                <a:gs pos="100000">
                  <a:schemeClr val="accent2">
                    <a:tint val="55000"/>
                    <a:satMod val="140000"/>
                  </a:schemeClr>
                </a:gs>
              </a:gsLst>
              <a:path path="circle">
                <a:fillToRect l="100000" t="100000" r="100000" b="100000"/>
              </a:path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'OMO - Tatto'!$K$2:$K$5</c:f>
                <c:numCache>
                  <c:formatCode>General</c:formatCode>
                  <c:ptCount val="4"/>
                  <c:pt idx="0">
                    <c:v>0.41985009787208089</c:v>
                  </c:pt>
                  <c:pt idx="1">
                    <c:v>0.38120441289118556</c:v>
                  </c:pt>
                  <c:pt idx="2">
                    <c:v>0.3209296928746152</c:v>
                  </c:pt>
                  <c:pt idx="3">
                    <c:v>0.33602562869593033</c:v>
                  </c:pt>
                </c:numCache>
              </c:numRef>
            </c:plus>
            <c:minus>
              <c:numRef>
                <c:f>'OMO - Tatto'!$K$2:$K$5</c:f>
                <c:numCache>
                  <c:formatCode>General</c:formatCode>
                  <c:ptCount val="4"/>
                  <c:pt idx="0">
                    <c:v>0.41985009787208089</c:v>
                  </c:pt>
                  <c:pt idx="1">
                    <c:v>0.38120441289118556</c:v>
                  </c:pt>
                  <c:pt idx="2">
                    <c:v>0.3209296928746152</c:v>
                  </c:pt>
                  <c:pt idx="3">
                    <c:v>0.33602562869593033</c:v>
                  </c:pt>
                </c:numCache>
              </c:numRef>
            </c:minus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errBars>
          <c:cat>
            <c:strRef>
              <c:f>GUSTO!$A$21:$A$24</c:f>
              <c:strCache>
                <c:ptCount val="4"/>
                <c:pt idx="0">
                  <c:v>Gusto OMO - T0</c:v>
                </c:pt>
                <c:pt idx="1">
                  <c:v>Gusto AFMS - T0</c:v>
                </c:pt>
                <c:pt idx="2">
                  <c:v>Gusto OMO - T1</c:v>
                </c:pt>
                <c:pt idx="3">
                  <c:v>Gusto AFMS - T1</c:v>
                </c:pt>
              </c:strCache>
            </c:strRef>
          </c:cat>
          <c:val>
            <c:numRef>
              <c:f>'OMO - Tatto'!$J$2:$J$5</c:f>
              <c:numCache>
                <c:formatCode>###0.0000</c:formatCode>
                <c:ptCount val="4"/>
                <c:pt idx="0">
                  <c:v>5.5056818181818183</c:v>
                </c:pt>
                <c:pt idx="1">
                  <c:v>7.3522727272727266</c:v>
                </c:pt>
                <c:pt idx="2">
                  <c:v>5.0852272727272707</c:v>
                </c:pt>
                <c:pt idx="3">
                  <c:v>6.9943181818181825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B6-4968-A86F-5EE4970AB2F7}"/>
            </c:ext>
          </c:extLst>
        </c:ser>
        <c:ser>
          <c:idx val="0"/>
          <c:order val="1"/>
          <c:tx>
            <c:strRef>
              <c:f>OLFATTO!$H$2</c:f>
              <c:strCache>
                <c:ptCount val="1"/>
                <c:pt idx="0">
                  <c:v>Gruppo Intervento</c:v>
                </c:pt>
              </c:strCache>
            </c:strRef>
          </c:tx>
          <c:spPr>
            <a:solidFill>
              <a:srgbClr val="FBFCFC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'OMO - Tatto'!$I$2:$I$5</c:f>
                <c:numCache>
                  <c:formatCode>General</c:formatCode>
                  <c:ptCount val="4"/>
                  <c:pt idx="0">
                    <c:v>0.46351008381279379</c:v>
                  </c:pt>
                  <c:pt idx="1">
                    <c:v>0.47047833346388435</c:v>
                  </c:pt>
                  <c:pt idx="2">
                    <c:v>0.43771885513791864</c:v>
                  </c:pt>
                  <c:pt idx="3">
                    <c:v>0.34317429251230658</c:v>
                  </c:pt>
                </c:numCache>
              </c:numRef>
            </c:plus>
            <c:minus>
              <c:numRef>
                <c:f>'OMO - Tatto'!$I$2:$I$5</c:f>
                <c:numCache>
                  <c:formatCode>General</c:formatCode>
                  <c:ptCount val="4"/>
                  <c:pt idx="0">
                    <c:v>0.46351008381279379</c:v>
                  </c:pt>
                  <c:pt idx="1">
                    <c:v>0.47047833346388435</c:v>
                  </c:pt>
                  <c:pt idx="2">
                    <c:v>0.43771885513791864</c:v>
                  </c:pt>
                  <c:pt idx="3">
                    <c:v>0.34317429251230658</c:v>
                  </c:pt>
                </c:numCache>
              </c:numRef>
            </c:minus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errBars>
          <c:cat>
            <c:strRef>
              <c:f>GUSTO!$A$21:$A$24</c:f>
              <c:strCache>
                <c:ptCount val="4"/>
                <c:pt idx="0">
                  <c:v>Gusto OMO - T0</c:v>
                </c:pt>
                <c:pt idx="1">
                  <c:v>Gusto AFMS - T0</c:v>
                </c:pt>
                <c:pt idx="2">
                  <c:v>Gusto OMO - T1</c:v>
                </c:pt>
                <c:pt idx="3">
                  <c:v>Gusto AFMS - T1</c:v>
                </c:pt>
              </c:strCache>
            </c:strRef>
          </c:cat>
          <c:val>
            <c:numRef>
              <c:f>'OMO - Tatto'!$H$2:$H$5</c:f>
              <c:numCache>
                <c:formatCode>###0.0000</c:formatCode>
                <c:ptCount val="4"/>
                <c:pt idx="0">
                  <c:v>5.3125000000000009</c:v>
                </c:pt>
                <c:pt idx="1">
                  <c:v>7.6250000000000009</c:v>
                </c:pt>
                <c:pt idx="2">
                  <c:v>4.8750000000000018</c:v>
                </c:pt>
                <c:pt idx="3">
                  <c:v>6.8977272727272725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B6-4968-A86F-5EE4970AB2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07654304"/>
        <c:axId val="1707647584"/>
      </c:barChart>
      <c:catAx>
        <c:axId val="1707654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1707647584"/>
        <c:crosses val="autoZero"/>
        <c:auto val="1"/>
        <c:lblAlgn val="ctr"/>
        <c:lblOffset val="100"/>
        <c:noMultiLvlLbl val="0"/>
      </c:catAx>
      <c:valAx>
        <c:axId val="1707647584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it-IT"/>
                  <a:t>Punteggio test senosriale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it-IT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1707654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AFMS vs Omogeneizzati - </a:t>
            </a:r>
            <a:r>
              <a:rPr lang="it-IT" b="1">
                <a:solidFill>
                  <a:schemeClr val="accent1">
                    <a:lumMod val="75000"/>
                  </a:schemeClr>
                </a:solidFill>
              </a:rPr>
              <a:t>VISTA</a:t>
            </a:r>
          </a:p>
        </c:rich>
      </c:tx>
      <c:layout>
        <c:manualLayout>
          <c:xMode val="edge"/>
          <c:yMode val="edge"/>
          <c:x val="0.25031632606617815"/>
          <c:y val="3.2206119162640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OLFATTO!$J$2</c:f>
              <c:strCache>
                <c:ptCount val="1"/>
                <c:pt idx="0">
                  <c:v>Gruppo di Controllo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5000"/>
                    <a:shade val="92000"/>
                    <a:satMod val="130000"/>
                  </a:schemeClr>
                </a:gs>
                <a:gs pos="45000">
                  <a:schemeClr val="accent2">
                    <a:tint val="60000"/>
                    <a:shade val="99000"/>
                    <a:satMod val="120000"/>
                  </a:schemeClr>
                </a:gs>
                <a:gs pos="100000">
                  <a:schemeClr val="accent2">
                    <a:tint val="55000"/>
                    <a:satMod val="140000"/>
                  </a:schemeClr>
                </a:gs>
              </a:gsLst>
              <a:path path="circle">
                <a:fillToRect l="100000" t="100000" r="100000" b="100000"/>
              </a:path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VISTA!$K$2:$K$5</c:f>
                <c:numCache>
                  <c:formatCode>General</c:formatCode>
                  <c:ptCount val="4"/>
                  <c:pt idx="0">
                    <c:v>0.44065909813749365</c:v>
                  </c:pt>
                  <c:pt idx="1">
                    <c:v>0.43217688450926328</c:v>
                  </c:pt>
                  <c:pt idx="2">
                    <c:v>0.31222784292134304</c:v>
                  </c:pt>
                  <c:pt idx="3">
                    <c:v>0.41577038587915904</c:v>
                  </c:pt>
                </c:numCache>
              </c:numRef>
            </c:plus>
            <c:minus>
              <c:numRef>
                <c:f>VISTA!$K$2:$K$5</c:f>
                <c:numCache>
                  <c:formatCode>General</c:formatCode>
                  <c:ptCount val="4"/>
                  <c:pt idx="0">
                    <c:v>0.44065909813749365</c:v>
                  </c:pt>
                  <c:pt idx="1">
                    <c:v>0.43217688450926328</c:v>
                  </c:pt>
                  <c:pt idx="2">
                    <c:v>0.31222784292134304</c:v>
                  </c:pt>
                  <c:pt idx="3">
                    <c:v>0.41577038587915904</c:v>
                  </c:pt>
                </c:numCache>
              </c:numRef>
            </c:minus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errBars>
          <c:cat>
            <c:strRef>
              <c:f>GUSTO!$A$21:$A$24</c:f>
              <c:strCache>
                <c:ptCount val="4"/>
                <c:pt idx="0">
                  <c:v>Gusto OMO - T0</c:v>
                </c:pt>
                <c:pt idx="1">
                  <c:v>Gusto AFMS - T0</c:v>
                </c:pt>
                <c:pt idx="2">
                  <c:v>Gusto OMO - T1</c:v>
                </c:pt>
                <c:pt idx="3">
                  <c:v>Gusto AFMS - T1</c:v>
                </c:pt>
              </c:strCache>
            </c:strRef>
          </c:cat>
          <c:val>
            <c:numRef>
              <c:f>VISTA!$J$2:$J$5</c:f>
              <c:numCache>
                <c:formatCode>###0.0000</c:formatCode>
                <c:ptCount val="4"/>
                <c:pt idx="0">
                  <c:v>4.1647727272727266</c:v>
                </c:pt>
                <c:pt idx="1">
                  <c:v>7.8409090909090908</c:v>
                </c:pt>
                <c:pt idx="2">
                  <c:v>3.9034090909090917</c:v>
                </c:pt>
                <c:pt idx="3">
                  <c:v>7.5568181818181834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03-42EC-A19B-309F70711C56}"/>
            </c:ext>
          </c:extLst>
        </c:ser>
        <c:ser>
          <c:idx val="0"/>
          <c:order val="1"/>
          <c:tx>
            <c:strRef>
              <c:f>OLFATTO!$H$2</c:f>
              <c:strCache>
                <c:ptCount val="1"/>
                <c:pt idx="0">
                  <c:v>Gruppo Intervento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hade val="92000"/>
                    <a:satMod val="130000"/>
                  </a:schemeClr>
                </a:gs>
                <a:gs pos="45000">
                  <a:schemeClr val="accent1">
                    <a:tint val="60000"/>
                    <a:shade val="99000"/>
                    <a:satMod val="120000"/>
                  </a:schemeClr>
                </a:gs>
                <a:gs pos="100000">
                  <a:schemeClr val="accent1">
                    <a:tint val="55000"/>
                    <a:satMod val="140000"/>
                  </a:schemeClr>
                </a:gs>
              </a:gsLst>
              <a:path path="circle">
                <a:fillToRect l="100000" t="100000" r="100000" b="100000"/>
              </a:path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BFCFC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BFC2-4A31-AA45-7296397990CC}"/>
              </c:ext>
            </c:extLst>
          </c:dPt>
          <c:dPt>
            <c:idx val="1"/>
            <c:invertIfNegative val="0"/>
            <c:bubble3D val="0"/>
            <c:spPr>
              <a:solidFill>
                <a:srgbClr val="FBFCFC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C2-4A31-AA45-7296397990CC}"/>
              </c:ext>
            </c:extLst>
          </c:dPt>
          <c:dPt>
            <c:idx val="2"/>
            <c:invertIfNegative val="0"/>
            <c:bubble3D val="0"/>
            <c:spPr>
              <a:solidFill>
                <a:srgbClr val="FBFCFC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BFC2-4A31-AA45-7296397990CC}"/>
              </c:ext>
            </c:extLst>
          </c:dPt>
          <c:dPt>
            <c:idx val="3"/>
            <c:invertIfNegative val="0"/>
            <c:bubble3D val="0"/>
            <c:spPr>
              <a:solidFill>
                <a:srgbClr val="FBFCFC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C2-4A31-AA45-7296397990C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VISTA!$I$2:$I$5</c:f>
                <c:numCache>
                  <c:formatCode>General</c:formatCode>
                  <c:ptCount val="4"/>
                  <c:pt idx="0">
                    <c:v>0.41261111701491787</c:v>
                  </c:pt>
                  <c:pt idx="1">
                    <c:v>0.55194996179960032</c:v>
                  </c:pt>
                  <c:pt idx="2">
                    <c:v>0.29916090182218563</c:v>
                  </c:pt>
                  <c:pt idx="3">
                    <c:v>0.51372351097650382</c:v>
                  </c:pt>
                </c:numCache>
              </c:numRef>
            </c:plus>
            <c:minus>
              <c:numRef>
                <c:f>VISTA!$I$2:$I$5</c:f>
                <c:numCache>
                  <c:formatCode>General</c:formatCode>
                  <c:ptCount val="4"/>
                  <c:pt idx="0">
                    <c:v>0.41261111701491787</c:v>
                  </c:pt>
                  <c:pt idx="1">
                    <c:v>0.55194996179960032</c:v>
                  </c:pt>
                  <c:pt idx="2">
                    <c:v>0.29916090182218563</c:v>
                  </c:pt>
                  <c:pt idx="3">
                    <c:v>0.51372351097650382</c:v>
                  </c:pt>
                </c:numCache>
              </c:numRef>
            </c:minus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errBars>
          <c:cat>
            <c:strRef>
              <c:f>GUSTO!$A$21:$A$24</c:f>
              <c:strCache>
                <c:ptCount val="4"/>
                <c:pt idx="0">
                  <c:v>Gusto OMO - T0</c:v>
                </c:pt>
                <c:pt idx="1">
                  <c:v>Gusto AFMS - T0</c:v>
                </c:pt>
                <c:pt idx="2">
                  <c:v>Gusto OMO - T1</c:v>
                </c:pt>
                <c:pt idx="3">
                  <c:v>Gusto AFMS - T1</c:v>
                </c:pt>
              </c:strCache>
            </c:strRef>
          </c:cat>
          <c:val>
            <c:numRef>
              <c:f>VISTA!$H$2:$H$5</c:f>
              <c:numCache>
                <c:formatCode>###0.0000</c:formatCode>
                <c:ptCount val="4"/>
                <c:pt idx="0">
                  <c:v>4.4318181818181834</c:v>
                </c:pt>
                <c:pt idx="1">
                  <c:v>8.0965909090909101</c:v>
                </c:pt>
                <c:pt idx="2">
                  <c:v>4.1647727272727275</c:v>
                </c:pt>
                <c:pt idx="3">
                  <c:v>7.704545454545455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03-42EC-A19B-309F70711C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07654304"/>
        <c:axId val="1707647584"/>
      </c:barChart>
      <c:catAx>
        <c:axId val="1707654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1707647584"/>
        <c:crosses val="autoZero"/>
        <c:auto val="1"/>
        <c:lblAlgn val="ctr"/>
        <c:lblOffset val="100"/>
        <c:noMultiLvlLbl val="0"/>
      </c:catAx>
      <c:valAx>
        <c:axId val="1707647584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it-IT"/>
                  <a:t>Punteggio test senosriale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it-IT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1707654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AFMS vs Omogeneizzati - </a:t>
            </a:r>
            <a:r>
              <a:rPr lang="it-IT" b="1">
                <a:solidFill>
                  <a:schemeClr val="accent1">
                    <a:lumMod val="75000"/>
                  </a:schemeClr>
                </a:solidFill>
              </a:rPr>
              <a:t>OLFATTO</a:t>
            </a:r>
          </a:p>
        </c:rich>
      </c:tx>
      <c:layout>
        <c:manualLayout>
          <c:xMode val="edge"/>
          <c:yMode val="edge"/>
          <c:x val="0.22623147290412227"/>
          <c:y val="3.2206119162640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'OMO - Olfatto'!$J$2</c:f>
              <c:strCache>
                <c:ptCount val="1"/>
                <c:pt idx="0">
                  <c:v>Gruppo di Controllo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5000"/>
                    <a:shade val="92000"/>
                    <a:satMod val="130000"/>
                  </a:schemeClr>
                </a:gs>
                <a:gs pos="45000">
                  <a:schemeClr val="accent2">
                    <a:tint val="60000"/>
                    <a:shade val="99000"/>
                    <a:satMod val="120000"/>
                  </a:schemeClr>
                </a:gs>
                <a:gs pos="100000">
                  <a:schemeClr val="accent2">
                    <a:tint val="55000"/>
                    <a:satMod val="140000"/>
                  </a:schemeClr>
                </a:gs>
              </a:gsLst>
              <a:path path="circle">
                <a:fillToRect l="100000" t="100000" r="100000" b="100000"/>
              </a:path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'OMO - Olfatto'!$K$3:$K$6</c:f>
                <c:numCache>
                  <c:formatCode>General</c:formatCode>
                  <c:ptCount val="4"/>
                  <c:pt idx="0">
                    <c:v>0.37993764893715132</c:v>
                  </c:pt>
                  <c:pt idx="1">
                    <c:v>0.32814488166186861</c:v>
                  </c:pt>
                  <c:pt idx="2">
                    <c:v>0.35887028128263626</c:v>
                  </c:pt>
                  <c:pt idx="3">
                    <c:v>0.46220813886858858</c:v>
                  </c:pt>
                </c:numCache>
              </c:numRef>
            </c:plus>
            <c:minus>
              <c:numRef>
                <c:f>'OMO - Olfatto'!$K$3:$K$6</c:f>
                <c:numCache>
                  <c:formatCode>General</c:formatCode>
                  <c:ptCount val="4"/>
                  <c:pt idx="0">
                    <c:v>0.37993764893715132</c:v>
                  </c:pt>
                  <c:pt idx="1">
                    <c:v>0.32814488166186861</c:v>
                  </c:pt>
                  <c:pt idx="2">
                    <c:v>0.35887028128263626</c:v>
                  </c:pt>
                  <c:pt idx="3">
                    <c:v>0.46220813886858858</c:v>
                  </c:pt>
                </c:numCache>
              </c:numRef>
            </c:minus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errBars>
          <c:cat>
            <c:strRef>
              <c:f>GUSTO!$A$21:$A$24</c:f>
              <c:strCache>
                <c:ptCount val="4"/>
                <c:pt idx="0">
                  <c:v>Gusto OMO - T0</c:v>
                </c:pt>
                <c:pt idx="1">
                  <c:v>Gusto AFMS - T0</c:v>
                </c:pt>
                <c:pt idx="2">
                  <c:v>Gusto OMO - T1</c:v>
                </c:pt>
                <c:pt idx="3">
                  <c:v>Gusto AFMS - T1</c:v>
                </c:pt>
              </c:strCache>
            </c:strRef>
          </c:cat>
          <c:val>
            <c:numRef>
              <c:f>'OMO - Olfatto'!$J$3:$J$6</c:f>
              <c:numCache>
                <c:formatCode>###0.00</c:formatCode>
                <c:ptCount val="4"/>
                <c:pt idx="0">
                  <c:v>4.2272727272727284</c:v>
                </c:pt>
                <c:pt idx="1">
                  <c:v>7.1193181818181825</c:v>
                </c:pt>
                <c:pt idx="2">
                  <c:v>4.0113636363636376</c:v>
                </c:pt>
                <c:pt idx="3">
                  <c:v>6.829545454545455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88-4A82-948B-9EAC3FD0C311}"/>
            </c:ext>
          </c:extLst>
        </c:ser>
        <c:ser>
          <c:idx val="0"/>
          <c:order val="1"/>
          <c:tx>
            <c:strRef>
              <c:f>'OMO - Olfatto'!$H$2</c:f>
              <c:strCache>
                <c:ptCount val="1"/>
                <c:pt idx="0">
                  <c:v>Gruppo Intervento</c:v>
                </c:pt>
              </c:strCache>
            </c:strRef>
          </c:tx>
          <c:spPr>
            <a:solidFill>
              <a:srgbClr val="FBFCFC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'OMO - Olfatto'!$I$3:$I$6</c:f>
                <c:numCache>
                  <c:formatCode>General</c:formatCode>
                  <c:ptCount val="4"/>
                  <c:pt idx="0">
                    <c:v>0.51532973744197108</c:v>
                  </c:pt>
                  <c:pt idx="1">
                    <c:v>0.45933087038087239</c:v>
                  </c:pt>
                  <c:pt idx="2">
                    <c:v>0.37094919569278512</c:v>
                  </c:pt>
                  <c:pt idx="3">
                    <c:v>0.39864612475523853</c:v>
                  </c:pt>
                </c:numCache>
              </c:numRef>
            </c:plus>
            <c:minus>
              <c:numRef>
                <c:f>'OMO - Olfatto'!$I$3:$I$6</c:f>
                <c:numCache>
                  <c:formatCode>General</c:formatCode>
                  <c:ptCount val="4"/>
                  <c:pt idx="0">
                    <c:v>0.51532973744197108</c:v>
                  </c:pt>
                  <c:pt idx="1">
                    <c:v>0.45933087038087239</c:v>
                  </c:pt>
                  <c:pt idx="2">
                    <c:v>0.37094919569278512</c:v>
                  </c:pt>
                  <c:pt idx="3">
                    <c:v>0.39864612475523853</c:v>
                  </c:pt>
                </c:numCache>
              </c:numRef>
            </c:minus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errBars>
          <c:cat>
            <c:strRef>
              <c:f>GUSTO!$A$21:$A$24</c:f>
              <c:strCache>
                <c:ptCount val="4"/>
                <c:pt idx="0">
                  <c:v>Gusto OMO - T0</c:v>
                </c:pt>
                <c:pt idx="1">
                  <c:v>Gusto AFMS - T0</c:v>
                </c:pt>
                <c:pt idx="2">
                  <c:v>Gusto OMO - T1</c:v>
                </c:pt>
                <c:pt idx="3">
                  <c:v>Gusto AFMS - T1</c:v>
                </c:pt>
              </c:strCache>
            </c:strRef>
          </c:cat>
          <c:val>
            <c:numRef>
              <c:f>'OMO - Olfatto'!$H$3:$H$6</c:f>
              <c:numCache>
                <c:formatCode>###0.00</c:formatCode>
                <c:ptCount val="4"/>
                <c:pt idx="0">
                  <c:v>4.4545454545454559</c:v>
                </c:pt>
                <c:pt idx="1">
                  <c:v>7.3693181818181825</c:v>
                </c:pt>
                <c:pt idx="2">
                  <c:v>4.2159090909090926</c:v>
                </c:pt>
                <c:pt idx="3">
                  <c:v>6.8352272727272734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88-4A82-948B-9EAC3FD0C3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07654304"/>
        <c:axId val="1707647584"/>
      </c:barChart>
      <c:catAx>
        <c:axId val="1707654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1707647584"/>
        <c:crosses val="autoZero"/>
        <c:auto val="1"/>
        <c:lblAlgn val="ctr"/>
        <c:lblOffset val="100"/>
        <c:noMultiLvlLbl val="0"/>
      </c:catAx>
      <c:valAx>
        <c:axId val="1707647584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it-IT"/>
                  <a:t>Punteggio test senosriale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it-IT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1707654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it-IT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Variazione Vitamina D3 </a:t>
            </a:r>
            <a:r>
              <a:rPr lang="it-IT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(ng/mL)</a:t>
            </a:r>
            <a:endParaRPr lang="it-IT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2947900262467191"/>
          <c:y val="3.703687591537245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v>T0</c:v>
          </c:tx>
          <c:spPr>
            <a:solidFill>
              <a:schemeClr val="bg2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BarType val="both"/>
            <c:errValType val="cust"/>
            <c:noEndCap val="0"/>
            <c:plus>
              <c:numRef>
                <c:f>'Vitamina D3'!$D$2:$D$4</c:f>
                <c:numCache>
                  <c:formatCode>General</c:formatCode>
                  <c:ptCount val="3"/>
                  <c:pt idx="0">
                    <c:v>7.2440088419716959</c:v>
                  </c:pt>
                  <c:pt idx="1">
                    <c:v>8.0662110064143508</c:v>
                  </c:pt>
                  <c:pt idx="2">
                    <c:v>7.7283760366600411</c:v>
                  </c:pt>
                </c:numCache>
              </c:numRef>
            </c:plus>
            <c:minus>
              <c:numRef>
                <c:f>'Vitamina D3'!$D$2:$D$4</c:f>
                <c:numCache>
                  <c:formatCode>General</c:formatCode>
                  <c:ptCount val="3"/>
                  <c:pt idx="0">
                    <c:v>7.2440088419716959</c:v>
                  </c:pt>
                  <c:pt idx="1">
                    <c:v>8.0662110064143508</c:v>
                  </c:pt>
                  <c:pt idx="2">
                    <c:v>7.7283760366600411</c:v>
                  </c:pt>
                </c:numCache>
              </c:numRef>
            </c:minus>
          </c:errBars>
          <c:cat>
            <c:strRef>
              <c:f>calcio!$A$12:$A$14</c:f>
              <c:strCache>
                <c:ptCount val="3"/>
                <c:pt idx="0">
                  <c:v>CONTROLLO </c:v>
                </c:pt>
                <c:pt idx="1">
                  <c:v>AFMS</c:v>
                </c:pt>
                <c:pt idx="2">
                  <c:v>TOTALE</c:v>
                </c:pt>
              </c:strCache>
            </c:strRef>
          </c:cat>
          <c:val>
            <c:numRef>
              <c:f>'Vitamina D3'!$C$2:$C$4</c:f>
              <c:numCache>
                <c:formatCode>###0.00</c:formatCode>
                <c:ptCount val="3"/>
                <c:pt idx="0">
                  <c:v>19.71153846153846</c:v>
                </c:pt>
                <c:pt idx="1">
                  <c:v>22.928000000000001</c:v>
                </c:pt>
                <c:pt idx="2">
                  <c:v>21.434642857142855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05-4911-B321-1DB373057F97}"/>
            </c:ext>
          </c:extLst>
        </c:ser>
        <c:ser>
          <c:idx val="3"/>
          <c:order val="1"/>
          <c:tx>
            <c:v>T1</c:v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"/>
              <c:layout>
                <c:manualLayout>
                  <c:x val="0"/>
                  <c:y val="4.60405156537749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05-4911-B321-1DB373057F97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BarType val="both"/>
            <c:errValType val="cust"/>
            <c:noEndCap val="0"/>
            <c:plus>
              <c:numRef>
                <c:f>'Vitamina D3'!$D$5:$D$7</c:f>
                <c:numCache>
                  <c:formatCode>General</c:formatCode>
                  <c:ptCount val="3"/>
                  <c:pt idx="0">
                    <c:v>11.272618288442267</c:v>
                  </c:pt>
                  <c:pt idx="1">
                    <c:v>18.846378962548748</c:v>
                  </c:pt>
                  <c:pt idx="2">
                    <c:v>15.706588783594333</c:v>
                  </c:pt>
                </c:numCache>
              </c:numRef>
            </c:plus>
            <c:minus>
              <c:numRef>
                <c:f>'Vitamina D3'!$D$5:$D$7</c:f>
                <c:numCache>
                  <c:formatCode>General</c:formatCode>
                  <c:ptCount val="3"/>
                  <c:pt idx="0">
                    <c:v>11.272618288442267</c:v>
                  </c:pt>
                  <c:pt idx="1">
                    <c:v>18.846378962548748</c:v>
                  </c:pt>
                  <c:pt idx="2">
                    <c:v>15.706588783594333</c:v>
                  </c:pt>
                </c:numCache>
              </c:numRef>
            </c:minus>
          </c:errBars>
          <c:cat>
            <c:strRef>
              <c:f>calcio!$A$12:$A$14</c:f>
              <c:strCache>
                <c:ptCount val="3"/>
                <c:pt idx="0">
                  <c:v>CONTROLLO </c:v>
                </c:pt>
                <c:pt idx="1">
                  <c:v>AFMS</c:v>
                </c:pt>
                <c:pt idx="2">
                  <c:v>TOTALE</c:v>
                </c:pt>
              </c:strCache>
            </c:strRef>
          </c:cat>
          <c:val>
            <c:numRef>
              <c:f>'Vitamina D3'!$C$5:$C$7</c:f>
              <c:numCache>
                <c:formatCode>###0.00</c:formatCode>
                <c:ptCount val="3"/>
                <c:pt idx="0">
                  <c:v>52.823076923076925</c:v>
                </c:pt>
                <c:pt idx="1">
                  <c:v>47.98</c:v>
                </c:pt>
                <c:pt idx="2">
                  <c:v>50.228571428571428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05-4911-B321-1DB373057F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7769392"/>
        <c:axId val="97768432"/>
      </c:barChart>
      <c:catAx>
        <c:axId val="9776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97768432"/>
        <c:crosses val="autoZero"/>
        <c:auto val="1"/>
        <c:lblAlgn val="ctr"/>
        <c:lblOffset val="100"/>
        <c:noMultiLvlLbl val="0"/>
      </c:catAx>
      <c:valAx>
        <c:axId val="97768432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it-IT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Vit D3(ng/mL)</a:t>
                </a:r>
                <a:endParaRPr lang="it-IT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1.9444444444444445E-2"/>
              <c:y val="0.3629627615608822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7769392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89213451443569558"/>
          <c:y val="0.39430482648002335"/>
          <c:w val="9.1198818897637798E-2"/>
          <c:h val="0.216436278798483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it-IT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Variazione Proteine Totali </a:t>
            </a:r>
            <a:r>
              <a:rPr lang="it-IT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(g/L)</a:t>
            </a:r>
            <a:endParaRPr lang="it-IT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4336789151356081"/>
          <c:y val="4.164092748074999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v>T0</c:v>
          </c:tx>
          <c:spPr>
            <a:solidFill>
              <a:schemeClr val="bg2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BarType val="both"/>
            <c:errValType val="cust"/>
            <c:noEndCap val="0"/>
            <c:plus>
              <c:numRef>
                <c:f>'prot. TOT'!$D$2:$D$4</c:f>
                <c:numCache>
                  <c:formatCode>General</c:formatCode>
                  <c:ptCount val="3"/>
                  <c:pt idx="0">
                    <c:v>0.33480626949810566</c:v>
                  </c:pt>
                  <c:pt idx="1">
                    <c:v>0.37454734585325034</c:v>
                  </c:pt>
                  <c:pt idx="2">
                    <c:v>0.35324440433700049</c:v>
                  </c:pt>
                </c:numCache>
              </c:numRef>
            </c:plus>
            <c:minus>
              <c:numRef>
                <c:f>'prot. TOT'!$D$2:$D$4</c:f>
                <c:numCache>
                  <c:formatCode>General</c:formatCode>
                  <c:ptCount val="3"/>
                  <c:pt idx="0">
                    <c:v>0.33480626949810566</c:v>
                  </c:pt>
                  <c:pt idx="1">
                    <c:v>0.37454734585325034</c:v>
                  </c:pt>
                  <c:pt idx="2">
                    <c:v>0.35324440433700049</c:v>
                  </c:pt>
                </c:numCache>
              </c:numRef>
            </c:minus>
          </c:errBars>
          <c:cat>
            <c:strRef>
              <c:f>calcio!$A$12:$A$14</c:f>
              <c:strCache>
                <c:ptCount val="3"/>
                <c:pt idx="0">
                  <c:v>CONTROLLO </c:v>
                </c:pt>
                <c:pt idx="1">
                  <c:v>AFMS</c:v>
                </c:pt>
                <c:pt idx="2">
                  <c:v>TOTALE</c:v>
                </c:pt>
              </c:strCache>
            </c:strRef>
          </c:cat>
          <c:val>
            <c:numRef>
              <c:f>'prot. TOT'!$C$2:$C$4</c:f>
              <c:numCache>
                <c:formatCode>###0.00</c:formatCode>
                <c:ptCount val="3"/>
                <c:pt idx="0">
                  <c:v>7.0266666666666664</c:v>
                </c:pt>
                <c:pt idx="1">
                  <c:v>6.9200000000000008</c:v>
                </c:pt>
                <c:pt idx="2">
                  <c:v>6.9733333333333345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0F-4697-B83A-EBA3C7A16C6C}"/>
            </c:ext>
          </c:extLst>
        </c:ser>
        <c:ser>
          <c:idx val="3"/>
          <c:order val="1"/>
          <c:tx>
            <c:v>T1</c:v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2.777777777777777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0F-4697-B83A-EBA3C7A16C6C}"/>
                </c:ext>
              </c:extLst>
            </c:dLbl>
            <c:dLbl>
              <c:idx val="1"/>
              <c:layout>
                <c:manualLayout>
                  <c:x val="5.5555555555555558E-3"/>
                  <c:y val="9.20810313075506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0F-4697-B83A-EBA3C7A16C6C}"/>
                </c:ext>
              </c:extLst>
            </c:dLbl>
            <c:dLbl>
              <c:idx val="2"/>
              <c:layout>
                <c:manualLayout>
                  <c:x val="8.3333333333333332E-3"/>
                  <c:y val="4.60405156537753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0F-4697-B83A-EBA3C7A16C6C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BarType val="both"/>
            <c:errValType val="cust"/>
            <c:noEndCap val="0"/>
            <c:plus>
              <c:numRef>
                <c:f>'prot. TOT'!$D$5:$D$7</c:f>
                <c:numCache>
                  <c:formatCode>General</c:formatCode>
                  <c:ptCount val="3"/>
                  <c:pt idx="0">
                    <c:v>0.34942129027184099</c:v>
                  </c:pt>
                  <c:pt idx="1">
                    <c:v>0.48432574634374803</c:v>
                  </c:pt>
                  <c:pt idx="2">
                    <c:v>0.42221365185897525</c:v>
                  </c:pt>
                </c:numCache>
              </c:numRef>
            </c:plus>
            <c:minus>
              <c:numRef>
                <c:f>'prot. TOT'!$D$5:$D$7</c:f>
                <c:numCache>
                  <c:formatCode>General</c:formatCode>
                  <c:ptCount val="3"/>
                  <c:pt idx="0">
                    <c:v>0.34942129027184099</c:v>
                  </c:pt>
                  <c:pt idx="1">
                    <c:v>0.48432574634374803</c:v>
                  </c:pt>
                  <c:pt idx="2">
                    <c:v>0.42221365185897525</c:v>
                  </c:pt>
                </c:numCache>
              </c:numRef>
            </c:minus>
          </c:errBars>
          <c:cat>
            <c:strRef>
              <c:f>calcio!$A$12:$A$14</c:f>
              <c:strCache>
                <c:ptCount val="3"/>
                <c:pt idx="0">
                  <c:v>CONTROLLO </c:v>
                </c:pt>
                <c:pt idx="1">
                  <c:v>AFMS</c:v>
                </c:pt>
                <c:pt idx="2">
                  <c:v>TOTALE</c:v>
                </c:pt>
              </c:strCache>
            </c:strRef>
          </c:cat>
          <c:val>
            <c:numRef>
              <c:f>'prot. TOT'!$C$5:$C$7</c:f>
              <c:numCache>
                <c:formatCode>###0.00</c:formatCode>
                <c:ptCount val="3"/>
                <c:pt idx="0">
                  <c:v>6.7266666666666657</c:v>
                </c:pt>
                <c:pt idx="1">
                  <c:v>6.88</c:v>
                </c:pt>
                <c:pt idx="2">
                  <c:v>6.8033333333333328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0F-4697-B83A-EBA3C7A16C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7769392"/>
        <c:axId val="97768432"/>
      </c:barChart>
      <c:catAx>
        <c:axId val="9776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97768432"/>
        <c:crosses val="autoZero"/>
        <c:auto val="1"/>
        <c:lblAlgn val="ctr"/>
        <c:lblOffset val="100"/>
        <c:noMultiLvlLbl val="0"/>
      </c:catAx>
      <c:valAx>
        <c:axId val="97768432"/>
        <c:scaling>
          <c:orientation val="minMax"/>
          <c:max val="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it-IT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Prot. Tot  (g/L)</a:t>
                </a:r>
                <a:endParaRPr lang="it-IT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2.2222222222222223E-2"/>
              <c:y val="0.3491506068647496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7769392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89213451443569558"/>
          <c:y val="0.39430482648002335"/>
          <c:w val="9.1198818897637798E-2"/>
          <c:h val="0.216436278798483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it-IT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Variazione Colesterolo LDL</a:t>
            </a:r>
            <a:r>
              <a:rPr lang="it-IT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(mg/dL)</a:t>
            </a:r>
            <a:endParaRPr lang="it-IT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9336789151356082"/>
          <c:y val="4.164092748074998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v>T0</c:v>
          </c:tx>
          <c:spPr>
            <a:solidFill>
              <a:schemeClr val="bg2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BarType val="both"/>
            <c:errValType val="cust"/>
            <c:noEndCap val="0"/>
            <c:plus>
              <c:numRef>
                <c:f>LDL!$D$2:$D$4</c:f>
                <c:numCache>
                  <c:formatCode>General</c:formatCode>
                  <c:ptCount val="3"/>
                  <c:pt idx="0">
                    <c:v>50.676219650791225</c:v>
                  </c:pt>
                  <c:pt idx="1">
                    <c:v>33.729670420368272</c:v>
                  </c:pt>
                  <c:pt idx="2">
                    <c:v>42.329359936617017</c:v>
                  </c:pt>
                </c:numCache>
              </c:numRef>
            </c:plus>
            <c:minus>
              <c:numRef>
                <c:f>LDL!$D$2:$D$4</c:f>
                <c:numCache>
                  <c:formatCode>General</c:formatCode>
                  <c:ptCount val="3"/>
                  <c:pt idx="0">
                    <c:v>50.676219650791225</c:v>
                  </c:pt>
                  <c:pt idx="1">
                    <c:v>33.729670420368272</c:v>
                  </c:pt>
                  <c:pt idx="2">
                    <c:v>42.329359936617017</c:v>
                  </c:pt>
                </c:numCache>
              </c:numRef>
            </c:minus>
          </c:errBars>
          <c:cat>
            <c:strRef>
              <c:f>calcio!$A$12:$A$14</c:f>
              <c:strCache>
                <c:ptCount val="3"/>
                <c:pt idx="0">
                  <c:v>CONTROLLO </c:v>
                </c:pt>
                <c:pt idx="1">
                  <c:v>AFMS</c:v>
                </c:pt>
                <c:pt idx="2">
                  <c:v>TOTALE</c:v>
                </c:pt>
              </c:strCache>
            </c:strRef>
          </c:cat>
          <c:val>
            <c:numRef>
              <c:f>LDL!$C$2:$C$4</c:f>
              <c:numCache>
                <c:formatCode>###0.00</c:formatCode>
                <c:ptCount val="3"/>
                <c:pt idx="0">
                  <c:v>118.10666666666668</c:v>
                </c:pt>
                <c:pt idx="1">
                  <c:v>114.82666666666665</c:v>
                </c:pt>
                <c:pt idx="2">
                  <c:v>116.46666666666665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FE-40E4-8200-4B08AA706155}"/>
            </c:ext>
          </c:extLst>
        </c:ser>
        <c:ser>
          <c:idx val="3"/>
          <c:order val="1"/>
          <c:tx>
            <c:v>T1</c:v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"/>
              <c:layout>
                <c:manualLayout>
                  <c:x val="0"/>
                  <c:y val="4.60405156537749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FE-40E4-8200-4B08AA706155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BarType val="both"/>
            <c:errValType val="cust"/>
            <c:noEndCap val="0"/>
            <c:plus>
              <c:numRef>
                <c:f>LDL!$D$5:$D$7</c:f>
                <c:numCache>
                  <c:formatCode>General</c:formatCode>
                  <c:ptCount val="3"/>
                  <c:pt idx="0">
                    <c:v>46.063413846979408</c:v>
                  </c:pt>
                  <c:pt idx="1">
                    <c:v>34.963561984824523</c:v>
                  </c:pt>
                  <c:pt idx="2">
                    <c:v>40.194035698684537</c:v>
                  </c:pt>
                </c:numCache>
              </c:numRef>
            </c:plus>
            <c:minus>
              <c:numRef>
                <c:f>LDL!$D$5:$D$7</c:f>
                <c:numCache>
                  <c:formatCode>General</c:formatCode>
                  <c:ptCount val="3"/>
                  <c:pt idx="0">
                    <c:v>46.063413846979408</c:v>
                  </c:pt>
                  <c:pt idx="1">
                    <c:v>34.963561984824523</c:v>
                  </c:pt>
                  <c:pt idx="2">
                    <c:v>40.194035698684537</c:v>
                  </c:pt>
                </c:numCache>
              </c:numRef>
            </c:minus>
          </c:errBars>
          <c:cat>
            <c:strRef>
              <c:f>calcio!$A$12:$A$14</c:f>
              <c:strCache>
                <c:ptCount val="3"/>
                <c:pt idx="0">
                  <c:v>CONTROLLO </c:v>
                </c:pt>
                <c:pt idx="1">
                  <c:v>AFMS</c:v>
                </c:pt>
                <c:pt idx="2">
                  <c:v>TOTALE</c:v>
                </c:pt>
              </c:strCache>
            </c:strRef>
          </c:cat>
          <c:val>
            <c:numRef>
              <c:f>LDL!$C$5:$C$7</c:f>
              <c:numCache>
                <c:formatCode>###0.00</c:formatCode>
                <c:ptCount val="3"/>
                <c:pt idx="0">
                  <c:v>98.466666666666669</c:v>
                </c:pt>
                <c:pt idx="1">
                  <c:v>100.50666666666665</c:v>
                </c:pt>
                <c:pt idx="2">
                  <c:v>99.48666666666665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FE-40E4-8200-4B08AA7061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7769392"/>
        <c:axId val="97768432"/>
      </c:barChart>
      <c:catAx>
        <c:axId val="9776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97768432"/>
        <c:crosses val="autoZero"/>
        <c:auto val="1"/>
        <c:lblAlgn val="ctr"/>
        <c:lblOffset val="100"/>
        <c:noMultiLvlLbl val="0"/>
      </c:catAx>
      <c:valAx>
        <c:axId val="97768432"/>
        <c:scaling>
          <c:orientation val="minMax"/>
          <c:max val="1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it-IT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LDL (mg/dL)</a:t>
                </a:r>
                <a:endParaRPr lang="it-IT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1.9444444444444445E-2"/>
              <c:y val="0.3675668131262597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7769392"/>
        <c:crosses val="autoZero"/>
        <c:crossBetween val="between"/>
        <c:majorUnit val="30"/>
      </c:valAx>
    </c:plotArea>
    <c:legend>
      <c:legendPos val="r"/>
      <c:layout>
        <c:manualLayout>
          <c:xMode val="edge"/>
          <c:yMode val="edge"/>
          <c:x val="0.89213451443569558"/>
          <c:y val="0.39430482648002335"/>
          <c:w val="9.1198818897637798E-2"/>
          <c:h val="0.216436278798483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it-IT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Variazione Glicemia </a:t>
            </a:r>
            <a:r>
              <a:rPr lang="it-IT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(mg/dL)</a:t>
            </a:r>
            <a:endParaRPr lang="it-IT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5170122484689417"/>
          <c:y val="4.164092748074999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v>T0</c:v>
          </c:tx>
          <c:spPr>
            <a:solidFill>
              <a:schemeClr val="bg2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BarType val="both"/>
            <c:errValType val="cust"/>
            <c:noEndCap val="0"/>
            <c:plus>
              <c:numRef>
                <c:f>Glicemia!$D$2:$D$4</c:f>
                <c:numCache>
                  <c:formatCode>General</c:formatCode>
                  <c:ptCount val="3"/>
                  <c:pt idx="0">
                    <c:v>17.953113538166178</c:v>
                  </c:pt>
                  <c:pt idx="1">
                    <c:v>59.628452780131575</c:v>
                  </c:pt>
                  <c:pt idx="2">
                    <c:v>43.940660090574454</c:v>
                  </c:pt>
                </c:numCache>
              </c:numRef>
            </c:plus>
            <c:minus>
              <c:numRef>
                <c:f>Glicemia!$D$2:$D$4</c:f>
                <c:numCache>
                  <c:formatCode>General</c:formatCode>
                  <c:ptCount val="3"/>
                  <c:pt idx="0">
                    <c:v>17.953113538166178</c:v>
                  </c:pt>
                  <c:pt idx="1">
                    <c:v>59.628452780131575</c:v>
                  </c:pt>
                  <c:pt idx="2">
                    <c:v>43.940660090574454</c:v>
                  </c:pt>
                </c:numCache>
              </c:numRef>
            </c:minus>
          </c:errBars>
          <c:cat>
            <c:strRef>
              <c:f>calcio!$A$12:$A$14</c:f>
              <c:strCache>
                <c:ptCount val="3"/>
                <c:pt idx="0">
                  <c:v>CONTROLLO </c:v>
                </c:pt>
                <c:pt idx="1">
                  <c:v>AFMS</c:v>
                </c:pt>
                <c:pt idx="2">
                  <c:v>TOTALE</c:v>
                </c:pt>
              </c:strCache>
            </c:strRef>
          </c:cat>
          <c:val>
            <c:numRef>
              <c:f>Glicemia!$C$2:$C$4</c:f>
              <c:numCache>
                <c:formatCode>###0.00</c:formatCode>
                <c:ptCount val="3"/>
                <c:pt idx="0">
                  <c:v>99.8</c:v>
                </c:pt>
                <c:pt idx="1">
                  <c:v>114.86666666666669</c:v>
                </c:pt>
                <c:pt idx="2">
                  <c:v>107.33333333333334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5B-4478-983A-61FAFD5D9850}"/>
            </c:ext>
          </c:extLst>
        </c:ser>
        <c:ser>
          <c:idx val="3"/>
          <c:order val="1"/>
          <c:tx>
            <c:v>T1</c:v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2.777777777777777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5B-4478-983A-61FAFD5D9850}"/>
                </c:ext>
              </c:extLst>
            </c:dLbl>
            <c:dLbl>
              <c:idx val="1"/>
              <c:layout>
                <c:manualLayout>
                  <c:x val="5.5555555555555558E-3"/>
                  <c:y val="9.20810313075506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5B-4478-983A-61FAFD5D9850}"/>
                </c:ext>
              </c:extLst>
            </c:dLbl>
            <c:dLbl>
              <c:idx val="2"/>
              <c:layout>
                <c:manualLayout>
                  <c:x val="8.3333333333333332E-3"/>
                  <c:y val="4.60405156537753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5B-4478-983A-61FAFD5D9850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BarType val="both"/>
            <c:errValType val="cust"/>
            <c:noEndCap val="0"/>
            <c:plus>
              <c:numRef>
                <c:f>Glicemia!$D$5:$D$7</c:f>
                <c:numCache>
                  <c:formatCode>General</c:formatCode>
                  <c:ptCount val="3"/>
                  <c:pt idx="0">
                    <c:v>11.684340354671695</c:v>
                  </c:pt>
                  <c:pt idx="1">
                    <c:v>12.641579165971468</c:v>
                  </c:pt>
                  <c:pt idx="2">
                    <c:v>12.132411231855382</c:v>
                  </c:pt>
                </c:numCache>
              </c:numRef>
            </c:plus>
            <c:minus>
              <c:numRef>
                <c:f>Glicemia!$D$5:$D$7</c:f>
                <c:numCache>
                  <c:formatCode>General</c:formatCode>
                  <c:ptCount val="3"/>
                  <c:pt idx="0">
                    <c:v>11.684340354671695</c:v>
                  </c:pt>
                  <c:pt idx="1">
                    <c:v>12.641579165971468</c:v>
                  </c:pt>
                  <c:pt idx="2">
                    <c:v>12.132411231855382</c:v>
                  </c:pt>
                </c:numCache>
              </c:numRef>
            </c:minus>
          </c:errBars>
          <c:cat>
            <c:strRef>
              <c:f>calcio!$A$12:$A$14</c:f>
              <c:strCache>
                <c:ptCount val="3"/>
                <c:pt idx="0">
                  <c:v>CONTROLLO </c:v>
                </c:pt>
                <c:pt idx="1">
                  <c:v>AFMS</c:v>
                </c:pt>
                <c:pt idx="2">
                  <c:v>TOTALE</c:v>
                </c:pt>
              </c:strCache>
            </c:strRef>
          </c:cat>
          <c:val>
            <c:numRef>
              <c:f>Glicemia!$C$5:$C$7</c:f>
              <c:numCache>
                <c:formatCode>###0.00</c:formatCode>
                <c:ptCount val="3"/>
                <c:pt idx="0">
                  <c:v>69.333333333333343</c:v>
                </c:pt>
                <c:pt idx="1">
                  <c:v>73.333333333333329</c:v>
                </c:pt>
                <c:pt idx="2">
                  <c:v>71.333333333333357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5B-4478-983A-61FAFD5D98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7769392"/>
        <c:axId val="97768432"/>
      </c:barChart>
      <c:catAx>
        <c:axId val="9776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97768432"/>
        <c:crosses val="autoZero"/>
        <c:auto val="1"/>
        <c:lblAlgn val="ctr"/>
        <c:lblOffset val="100"/>
        <c:noMultiLvlLbl val="0"/>
      </c:catAx>
      <c:valAx>
        <c:axId val="97768432"/>
        <c:scaling>
          <c:orientation val="minMax"/>
          <c:max val="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it-IT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Glicemia (mg/dL)</a:t>
                </a:r>
                <a:endParaRPr lang="it-IT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2.2222222222222223E-2"/>
              <c:y val="0.3353384521686170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7769392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0.89213451443569558"/>
          <c:y val="0.39430482648002335"/>
          <c:w val="9.1198818897637798E-2"/>
          <c:h val="0.216436278798483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0.77334</cdr:x>
      <cdr:y>0.17651</cdr:y>
    </cdr:from>
    <cdr:to>
      <cdr:x>0.81334</cdr:x>
      <cdr:y>0.23206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5D5AE4B0-527D-9A7C-7504-595D4687C518}"/>
            </a:ext>
          </a:extLst>
        </cdr:cNvPr>
        <cdr:cNvSpPr txBox="1"/>
      </cdr:nvSpPr>
      <cdr:spPr>
        <a:xfrm xmlns:a="http://schemas.openxmlformats.org/drawingml/2006/main">
          <a:off x="3535695" y="484190"/>
          <a:ext cx="182880" cy="152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endParaRPr lang="it-IT" sz="160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0.77334</cdr:x>
      <cdr:y>0.17651</cdr:y>
    </cdr:from>
    <cdr:to>
      <cdr:x>0.81334</cdr:x>
      <cdr:y>0.23206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5D5AE4B0-527D-9A7C-7504-595D4687C518}"/>
            </a:ext>
          </a:extLst>
        </cdr:cNvPr>
        <cdr:cNvSpPr txBox="1"/>
      </cdr:nvSpPr>
      <cdr:spPr>
        <a:xfrm xmlns:a="http://schemas.openxmlformats.org/drawingml/2006/main">
          <a:off x="3535695" y="484190"/>
          <a:ext cx="182880" cy="152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endParaRPr lang="it-IT" sz="1600"/>
        </a:p>
      </cdr:txBody>
    </cdr:sp>
  </cdr:relSizeAnchor>
  <cdr:relSizeAnchor xmlns:cdr="http://schemas.openxmlformats.org/drawingml/2006/chartDrawing">
    <cdr:from>
      <cdr:x>0.125</cdr:x>
      <cdr:y>0.30833</cdr:y>
    </cdr:from>
    <cdr:to>
      <cdr:x>0.64667</cdr:x>
      <cdr:y>0.35365</cdr:y>
    </cdr:to>
    <cdr:cxnSp macro="">
      <cdr:nvCxnSpPr>
        <cdr:cNvPr id="4" name="Connettore diritto 3">
          <a:extLst xmlns:a="http://schemas.openxmlformats.org/drawingml/2006/main">
            <a:ext uri="{FF2B5EF4-FFF2-40B4-BE49-F238E27FC236}">
              <a16:creationId xmlns:a16="http://schemas.microsoft.com/office/drawing/2014/main" id="{1BF8A9D1-3E74-6C8B-0C80-7E67E77BF558}"/>
            </a:ext>
          </a:extLst>
        </cdr:cNvPr>
        <cdr:cNvCxnSpPr/>
      </cdr:nvCxnSpPr>
      <cdr:spPr>
        <a:xfrm xmlns:a="http://schemas.openxmlformats.org/drawingml/2006/main">
          <a:off x="571500" y="845820"/>
          <a:ext cx="2385060" cy="124303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0.125</cdr:x>
      <cdr:y>0.19155</cdr:y>
    </cdr:from>
    <cdr:to>
      <cdr:x>0.64333</cdr:x>
      <cdr:y>0.36667</cdr:y>
    </cdr:to>
    <cdr:cxnSp macro="">
      <cdr:nvCxnSpPr>
        <cdr:cNvPr id="5" name="Connettore diritto 4">
          <a:extLst xmlns:a="http://schemas.openxmlformats.org/drawingml/2006/main">
            <a:ext uri="{FF2B5EF4-FFF2-40B4-BE49-F238E27FC236}">
              <a16:creationId xmlns:a16="http://schemas.microsoft.com/office/drawing/2014/main" id="{434890C1-35FC-32D4-EFB7-541A034EC9ED}"/>
            </a:ext>
          </a:extLst>
        </cdr:cNvPr>
        <cdr:cNvCxnSpPr/>
      </cdr:nvCxnSpPr>
      <cdr:spPr>
        <a:xfrm xmlns:a="http://schemas.openxmlformats.org/drawingml/2006/main">
          <a:off x="571500" y="525471"/>
          <a:ext cx="2369820" cy="480369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0.645</cdr:x>
      <cdr:y>0.17639</cdr:y>
    </cdr:from>
    <cdr:to>
      <cdr:x>0.645</cdr:x>
      <cdr:y>0.89306</cdr:y>
    </cdr:to>
    <cdr:cxnSp macro="">
      <cdr:nvCxnSpPr>
        <cdr:cNvPr id="14" name="Connettore diritto 13">
          <a:extLst xmlns:a="http://schemas.openxmlformats.org/drawingml/2006/main">
            <a:ext uri="{FF2B5EF4-FFF2-40B4-BE49-F238E27FC236}">
              <a16:creationId xmlns:a16="http://schemas.microsoft.com/office/drawing/2014/main" id="{C6C46010-EDDA-6552-F174-C3CD88123232}"/>
            </a:ext>
          </a:extLst>
        </cdr:cNvPr>
        <cdr:cNvCxnSpPr/>
      </cdr:nvCxnSpPr>
      <cdr:spPr>
        <a:xfrm xmlns:a="http://schemas.openxmlformats.org/drawingml/2006/main">
          <a:off x="2948940" y="483870"/>
          <a:ext cx="0" cy="1965960"/>
        </a:xfrm>
        <a:prstGeom xmlns:a="http://schemas.openxmlformats.org/drawingml/2006/main" prst="line">
          <a:avLst/>
        </a:prstGeom>
        <a:ln xmlns:a="http://schemas.openxmlformats.org/drawingml/2006/main" w="19050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0.51944</cdr:x>
      <cdr:y>0.16019</cdr:y>
    </cdr:from>
    <cdr:to>
      <cdr:x>0.55944</cdr:x>
      <cdr:y>0.21574</cdr:y>
    </cdr:to>
    <cdr:sp macro="" textlink="">
      <cdr:nvSpPr>
        <cdr:cNvPr id="22" name="CasellaDiTesto 1">
          <a:extLst xmlns:a="http://schemas.openxmlformats.org/drawingml/2006/main">
            <a:ext uri="{FF2B5EF4-FFF2-40B4-BE49-F238E27FC236}">
              <a16:creationId xmlns:a16="http://schemas.microsoft.com/office/drawing/2014/main" id="{12CCE6C6-35CB-7CA3-9557-48D01787DFCD}"/>
            </a:ext>
          </a:extLst>
        </cdr:cNvPr>
        <cdr:cNvSpPr txBox="1"/>
      </cdr:nvSpPr>
      <cdr:spPr>
        <a:xfrm xmlns:a="http://schemas.openxmlformats.org/drawingml/2006/main">
          <a:off x="2374900" y="439420"/>
          <a:ext cx="182880" cy="152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it-IT" sz="1600"/>
        </a:p>
      </cdr:txBody>
    </cdr:sp>
  </cdr:relSizeAnchor>
  <cdr:relSizeAnchor xmlns:cdr="http://schemas.openxmlformats.org/drawingml/2006/chartDrawing">
    <cdr:from>
      <cdr:x>0.26444</cdr:x>
      <cdr:y>0.17685</cdr:y>
    </cdr:from>
    <cdr:to>
      <cdr:x>0.30444</cdr:x>
      <cdr:y>0.2324</cdr:y>
    </cdr:to>
    <cdr:sp macro="" textlink="">
      <cdr:nvSpPr>
        <cdr:cNvPr id="23" name="CasellaDiTesto 1">
          <a:extLst xmlns:a="http://schemas.openxmlformats.org/drawingml/2006/main">
            <a:ext uri="{FF2B5EF4-FFF2-40B4-BE49-F238E27FC236}">
              <a16:creationId xmlns:a16="http://schemas.microsoft.com/office/drawing/2014/main" id="{12CCE6C6-35CB-7CA3-9557-48D01787DFCD}"/>
            </a:ext>
          </a:extLst>
        </cdr:cNvPr>
        <cdr:cNvSpPr txBox="1"/>
      </cdr:nvSpPr>
      <cdr:spPr>
        <a:xfrm xmlns:a="http://schemas.openxmlformats.org/drawingml/2006/main">
          <a:off x="1209040" y="485140"/>
          <a:ext cx="182880" cy="152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it-IT" sz="160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0.77334</cdr:x>
      <cdr:y>0.17651</cdr:y>
    </cdr:from>
    <cdr:to>
      <cdr:x>0.81334</cdr:x>
      <cdr:y>0.23206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5D5AE4B0-527D-9A7C-7504-595D4687C518}"/>
            </a:ext>
          </a:extLst>
        </cdr:cNvPr>
        <cdr:cNvSpPr txBox="1"/>
      </cdr:nvSpPr>
      <cdr:spPr>
        <a:xfrm xmlns:a="http://schemas.openxmlformats.org/drawingml/2006/main">
          <a:off x="3535695" y="484190"/>
          <a:ext cx="182880" cy="152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endParaRPr lang="it-IT" sz="1600"/>
        </a:p>
      </cdr:txBody>
    </cdr:sp>
  </cdr:relSizeAnchor>
  <cdr:relSizeAnchor xmlns:cdr="http://schemas.openxmlformats.org/drawingml/2006/chartDrawing">
    <cdr:from>
      <cdr:x>0.12833</cdr:x>
      <cdr:y>0.40751</cdr:y>
    </cdr:from>
    <cdr:to>
      <cdr:x>0.63637</cdr:x>
      <cdr:y>0.78056</cdr:y>
    </cdr:to>
    <cdr:cxnSp macro="">
      <cdr:nvCxnSpPr>
        <cdr:cNvPr id="4" name="Connettore diritto 3">
          <a:extLst xmlns:a="http://schemas.openxmlformats.org/drawingml/2006/main">
            <a:ext uri="{FF2B5EF4-FFF2-40B4-BE49-F238E27FC236}">
              <a16:creationId xmlns:a16="http://schemas.microsoft.com/office/drawing/2014/main" id="{1BF8A9D1-3E74-6C8B-0C80-7E67E77BF558}"/>
            </a:ext>
          </a:extLst>
        </cdr:cNvPr>
        <cdr:cNvCxnSpPr/>
      </cdr:nvCxnSpPr>
      <cdr:spPr>
        <a:xfrm xmlns:a="http://schemas.openxmlformats.org/drawingml/2006/main">
          <a:off x="586740" y="1117893"/>
          <a:ext cx="2322728" cy="1023327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0.30667</cdr:x>
      <cdr:y>0.1655</cdr:y>
    </cdr:from>
    <cdr:to>
      <cdr:x>0.64167</cdr:x>
      <cdr:y>0.57927</cdr:y>
    </cdr:to>
    <cdr:cxnSp macro="">
      <cdr:nvCxnSpPr>
        <cdr:cNvPr id="5" name="Connettore diritto 4">
          <a:extLst xmlns:a="http://schemas.openxmlformats.org/drawingml/2006/main">
            <a:ext uri="{FF2B5EF4-FFF2-40B4-BE49-F238E27FC236}">
              <a16:creationId xmlns:a16="http://schemas.microsoft.com/office/drawing/2014/main" id="{434890C1-35FC-32D4-EFB7-541A034EC9ED}"/>
            </a:ext>
          </a:extLst>
        </cdr:cNvPr>
        <cdr:cNvCxnSpPr/>
      </cdr:nvCxnSpPr>
      <cdr:spPr>
        <a:xfrm xmlns:a="http://schemas.openxmlformats.org/drawingml/2006/main">
          <a:off x="1402080" y="454002"/>
          <a:ext cx="1531620" cy="1135040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0.645</cdr:x>
      <cdr:y>0.17639</cdr:y>
    </cdr:from>
    <cdr:to>
      <cdr:x>0.645</cdr:x>
      <cdr:y>0.89306</cdr:y>
    </cdr:to>
    <cdr:cxnSp macro="">
      <cdr:nvCxnSpPr>
        <cdr:cNvPr id="14" name="Connettore diritto 13">
          <a:extLst xmlns:a="http://schemas.openxmlformats.org/drawingml/2006/main">
            <a:ext uri="{FF2B5EF4-FFF2-40B4-BE49-F238E27FC236}">
              <a16:creationId xmlns:a16="http://schemas.microsoft.com/office/drawing/2014/main" id="{C6C46010-EDDA-6552-F174-C3CD88123232}"/>
            </a:ext>
          </a:extLst>
        </cdr:cNvPr>
        <cdr:cNvCxnSpPr/>
      </cdr:nvCxnSpPr>
      <cdr:spPr>
        <a:xfrm xmlns:a="http://schemas.openxmlformats.org/drawingml/2006/main">
          <a:off x="2948940" y="483870"/>
          <a:ext cx="0" cy="1965960"/>
        </a:xfrm>
        <a:prstGeom xmlns:a="http://schemas.openxmlformats.org/drawingml/2006/main" prst="line">
          <a:avLst/>
        </a:prstGeom>
        <a:ln xmlns:a="http://schemas.openxmlformats.org/drawingml/2006/main" w="19050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0.51944</cdr:x>
      <cdr:y>0.16019</cdr:y>
    </cdr:from>
    <cdr:to>
      <cdr:x>0.55944</cdr:x>
      <cdr:y>0.21574</cdr:y>
    </cdr:to>
    <cdr:sp macro="" textlink="">
      <cdr:nvSpPr>
        <cdr:cNvPr id="22" name="CasellaDiTesto 1">
          <a:extLst xmlns:a="http://schemas.openxmlformats.org/drawingml/2006/main">
            <a:ext uri="{FF2B5EF4-FFF2-40B4-BE49-F238E27FC236}">
              <a16:creationId xmlns:a16="http://schemas.microsoft.com/office/drawing/2014/main" id="{12CCE6C6-35CB-7CA3-9557-48D01787DFCD}"/>
            </a:ext>
          </a:extLst>
        </cdr:cNvPr>
        <cdr:cNvSpPr txBox="1"/>
      </cdr:nvSpPr>
      <cdr:spPr>
        <a:xfrm xmlns:a="http://schemas.openxmlformats.org/drawingml/2006/main">
          <a:off x="2374900" y="439420"/>
          <a:ext cx="182880" cy="152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it-IT" sz="1600"/>
        </a:p>
      </cdr:txBody>
    </cdr:sp>
  </cdr:relSizeAnchor>
  <cdr:relSizeAnchor xmlns:cdr="http://schemas.openxmlformats.org/drawingml/2006/chartDrawing">
    <cdr:from>
      <cdr:x>0.26444</cdr:x>
      <cdr:y>0.17685</cdr:y>
    </cdr:from>
    <cdr:to>
      <cdr:x>0.30444</cdr:x>
      <cdr:y>0.2324</cdr:y>
    </cdr:to>
    <cdr:sp macro="" textlink="">
      <cdr:nvSpPr>
        <cdr:cNvPr id="23" name="CasellaDiTesto 1">
          <a:extLst xmlns:a="http://schemas.openxmlformats.org/drawingml/2006/main">
            <a:ext uri="{FF2B5EF4-FFF2-40B4-BE49-F238E27FC236}">
              <a16:creationId xmlns:a16="http://schemas.microsoft.com/office/drawing/2014/main" id="{12CCE6C6-35CB-7CA3-9557-48D01787DFCD}"/>
            </a:ext>
          </a:extLst>
        </cdr:cNvPr>
        <cdr:cNvSpPr txBox="1"/>
      </cdr:nvSpPr>
      <cdr:spPr>
        <a:xfrm xmlns:a="http://schemas.openxmlformats.org/drawingml/2006/main">
          <a:off x="1209040" y="485140"/>
          <a:ext cx="182880" cy="152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it-IT" sz="1600"/>
        </a:p>
      </cdr:txBody>
    </cdr:sp>
  </cdr:relSizeAnchor>
  <cdr:relSizeAnchor xmlns:cdr="http://schemas.openxmlformats.org/drawingml/2006/chartDrawing">
    <cdr:from>
      <cdr:x>0.77278</cdr:x>
      <cdr:y>0.26019</cdr:y>
    </cdr:from>
    <cdr:to>
      <cdr:x>0.81278</cdr:x>
      <cdr:y>0.31574</cdr:y>
    </cdr:to>
    <cdr:sp macro="" textlink="">
      <cdr:nvSpPr>
        <cdr:cNvPr id="15" name="CasellaDiTesto 1">
          <a:extLst xmlns:a="http://schemas.openxmlformats.org/drawingml/2006/main">
            <a:ext uri="{FF2B5EF4-FFF2-40B4-BE49-F238E27FC236}">
              <a16:creationId xmlns:a16="http://schemas.microsoft.com/office/drawing/2014/main" id="{67F55D7A-47E4-195F-4C29-8611DFF95FC1}"/>
            </a:ext>
          </a:extLst>
        </cdr:cNvPr>
        <cdr:cNvSpPr txBox="1"/>
      </cdr:nvSpPr>
      <cdr:spPr>
        <a:xfrm xmlns:a="http://schemas.openxmlformats.org/drawingml/2006/main">
          <a:off x="3533150" y="713744"/>
          <a:ext cx="182880" cy="152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600">
              <a:solidFill>
                <a:srgbClr val="FF0000"/>
              </a:solidFill>
            </a:rPr>
            <a:t>*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0.77334</cdr:x>
      <cdr:y>0.17651</cdr:y>
    </cdr:from>
    <cdr:to>
      <cdr:x>0.81334</cdr:x>
      <cdr:y>0.23206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5D5AE4B0-527D-9A7C-7504-595D4687C518}"/>
            </a:ext>
          </a:extLst>
        </cdr:cNvPr>
        <cdr:cNvSpPr txBox="1"/>
      </cdr:nvSpPr>
      <cdr:spPr>
        <a:xfrm xmlns:a="http://schemas.openxmlformats.org/drawingml/2006/main">
          <a:off x="3535695" y="484190"/>
          <a:ext cx="182880" cy="152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endParaRPr lang="it-IT" sz="1600"/>
        </a:p>
      </cdr:txBody>
    </cdr:sp>
  </cdr:relSizeAnchor>
  <cdr:relSizeAnchor xmlns:cdr="http://schemas.openxmlformats.org/drawingml/2006/chartDrawing">
    <cdr:from>
      <cdr:x>0.14089</cdr:x>
      <cdr:y>0.41436</cdr:y>
    </cdr:from>
    <cdr:to>
      <cdr:x>0.64333</cdr:x>
      <cdr:y>0.70487</cdr:y>
    </cdr:to>
    <cdr:cxnSp macro="">
      <cdr:nvCxnSpPr>
        <cdr:cNvPr id="4" name="Connettore diritto 3">
          <a:extLst xmlns:a="http://schemas.openxmlformats.org/drawingml/2006/main">
            <a:ext uri="{FF2B5EF4-FFF2-40B4-BE49-F238E27FC236}">
              <a16:creationId xmlns:a16="http://schemas.microsoft.com/office/drawing/2014/main" id="{1BF8A9D1-3E74-6C8B-0C80-7E67E77BF558}"/>
            </a:ext>
          </a:extLst>
        </cdr:cNvPr>
        <cdr:cNvCxnSpPr/>
      </cdr:nvCxnSpPr>
      <cdr:spPr>
        <a:xfrm xmlns:a="http://schemas.openxmlformats.org/drawingml/2006/main">
          <a:off x="644144" y="1143000"/>
          <a:ext cx="2297176" cy="801340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</cdr:x>
      <cdr:y>0.27785</cdr:y>
    </cdr:from>
    <cdr:to>
      <cdr:x>0.65</cdr:x>
      <cdr:y>0.55306</cdr:y>
    </cdr:to>
    <cdr:cxnSp macro="">
      <cdr:nvCxnSpPr>
        <cdr:cNvPr id="5" name="Connettore diritto 4">
          <a:extLst xmlns:a="http://schemas.openxmlformats.org/drawingml/2006/main">
            <a:ext uri="{FF2B5EF4-FFF2-40B4-BE49-F238E27FC236}">
              <a16:creationId xmlns:a16="http://schemas.microsoft.com/office/drawing/2014/main" id="{434890C1-35FC-32D4-EFB7-541A034EC9ED}"/>
            </a:ext>
          </a:extLst>
        </cdr:cNvPr>
        <cdr:cNvCxnSpPr/>
      </cdr:nvCxnSpPr>
      <cdr:spPr>
        <a:xfrm xmlns:a="http://schemas.openxmlformats.org/drawingml/2006/main">
          <a:off x="640080" y="766430"/>
          <a:ext cx="2331720" cy="759165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0.645</cdr:x>
      <cdr:y>0.17639</cdr:y>
    </cdr:from>
    <cdr:to>
      <cdr:x>0.645</cdr:x>
      <cdr:y>0.89306</cdr:y>
    </cdr:to>
    <cdr:cxnSp macro="">
      <cdr:nvCxnSpPr>
        <cdr:cNvPr id="14" name="Connettore diritto 13">
          <a:extLst xmlns:a="http://schemas.openxmlformats.org/drawingml/2006/main">
            <a:ext uri="{FF2B5EF4-FFF2-40B4-BE49-F238E27FC236}">
              <a16:creationId xmlns:a16="http://schemas.microsoft.com/office/drawing/2014/main" id="{C6C46010-EDDA-6552-F174-C3CD88123232}"/>
            </a:ext>
          </a:extLst>
        </cdr:cNvPr>
        <cdr:cNvCxnSpPr/>
      </cdr:nvCxnSpPr>
      <cdr:spPr>
        <a:xfrm xmlns:a="http://schemas.openxmlformats.org/drawingml/2006/main">
          <a:off x="2948940" y="483870"/>
          <a:ext cx="0" cy="1965960"/>
        </a:xfrm>
        <a:prstGeom xmlns:a="http://schemas.openxmlformats.org/drawingml/2006/main" prst="line">
          <a:avLst/>
        </a:prstGeom>
        <a:ln xmlns:a="http://schemas.openxmlformats.org/drawingml/2006/main" w="19050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0.77612</cdr:x>
      <cdr:y>0.36239</cdr:y>
    </cdr:from>
    <cdr:to>
      <cdr:x>0.81612</cdr:x>
      <cdr:y>0.41794</cdr:y>
    </cdr:to>
    <cdr:sp macro="" textlink="">
      <cdr:nvSpPr>
        <cdr:cNvPr id="15" name="CasellaDiTesto 1">
          <a:extLst xmlns:a="http://schemas.openxmlformats.org/drawingml/2006/main">
            <a:ext uri="{FF2B5EF4-FFF2-40B4-BE49-F238E27FC236}">
              <a16:creationId xmlns:a16="http://schemas.microsoft.com/office/drawing/2014/main" id="{67F55D7A-47E4-195F-4C29-8611DFF95FC1}"/>
            </a:ext>
          </a:extLst>
        </cdr:cNvPr>
        <cdr:cNvSpPr txBox="1"/>
      </cdr:nvSpPr>
      <cdr:spPr>
        <a:xfrm xmlns:a="http://schemas.openxmlformats.org/drawingml/2006/main">
          <a:off x="3548405" y="999643"/>
          <a:ext cx="182880" cy="1532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600">
              <a:solidFill>
                <a:srgbClr val="FF0000"/>
              </a:solidFill>
            </a:rPr>
            <a:t>*</a:t>
          </a:r>
        </a:p>
      </cdr:txBody>
    </cdr:sp>
  </cdr:relSizeAnchor>
  <cdr:relSizeAnchor xmlns:cdr="http://schemas.openxmlformats.org/drawingml/2006/chartDrawing">
    <cdr:from>
      <cdr:x>0.90667</cdr:x>
      <cdr:y>0.61326</cdr:y>
    </cdr:from>
    <cdr:to>
      <cdr:x>0.98667</cdr:x>
      <cdr:y>0.8232</cdr:y>
    </cdr:to>
    <cdr:sp macro="" textlink="">
      <cdr:nvSpPr>
        <cdr:cNvPr id="17" name="CasellaDiTesto 16">
          <a:extLst xmlns:a="http://schemas.openxmlformats.org/drawingml/2006/main">
            <a:ext uri="{FF2B5EF4-FFF2-40B4-BE49-F238E27FC236}">
              <a16:creationId xmlns:a16="http://schemas.microsoft.com/office/drawing/2014/main" id="{557D1867-18D4-43D7-8628-7783413C3086}"/>
            </a:ext>
          </a:extLst>
        </cdr:cNvPr>
        <cdr:cNvSpPr txBox="1"/>
      </cdr:nvSpPr>
      <cdr:spPr>
        <a:xfrm xmlns:a="http://schemas.openxmlformats.org/drawingml/2006/main">
          <a:off x="4145280" y="1691640"/>
          <a:ext cx="365760" cy="579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0.775</cdr:x>
      <cdr:y>0.21817</cdr:y>
    </cdr:from>
    <cdr:to>
      <cdr:x>0.815</cdr:x>
      <cdr:y>0.27372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5D5AE4B0-527D-9A7C-7504-595D4687C518}"/>
            </a:ext>
          </a:extLst>
        </cdr:cNvPr>
        <cdr:cNvSpPr txBox="1"/>
      </cdr:nvSpPr>
      <cdr:spPr>
        <a:xfrm xmlns:a="http://schemas.openxmlformats.org/drawingml/2006/main">
          <a:off x="3543300" y="610949"/>
          <a:ext cx="182880" cy="155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it-IT" sz="1600">
              <a:solidFill>
                <a:srgbClr val="FF0000"/>
              </a:solidFill>
            </a:rPr>
            <a:t>*</a:t>
          </a:r>
        </a:p>
      </cdr:txBody>
    </cdr:sp>
  </cdr:relSizeAnchor>
  <cdr:relSizeAnchor xmlns:cdr="http://schemas.openxmlformats.org/drawingml/2006/chartDrawing">
    <cdr:from>
      <cdr:x>0.14167</cdr:x>
      <cdr:y>0.25693</cdr:y>
    </cdr:from>
    <cdr:to>
      <cdr:x>0.64333</cdr:x>
      <cdr:y>0.7562</cdr:y>
    </cdr:to>
    <cdr:cxnSp macro="">
      <cdr:nvCxnSpPr>
        <cdr:cNvPr id="4" name="Connettore diritto 3">
          <a:extLst xmlns:a="http://schemas.openxmlformats.org/drawingml/2006/main">
            <a:ext uri="{FF2B5EF4-FFF2-40B4-BE49-F238E27FC236}">
              <a16:creationId xmlns:a16="http://schemas.microsoft.com/office/drawing/2014/main" id="{1BF8A9D1-3E74-6C8B-0C80-7E67E77BF558}"/>
            </a:ext>
          </a:extLst>
        </cdr:cNvPr>
        <cdr:cNvCxnSpPr/>
      </cdr:nvCxnSpPr>
      <cdr:spPr>
        <a:xfrm xmlns:a="http://schemas.openxmlformats.org/drawingml/2006/main">
          <a:off x="647700" y="670560"/>
          <a:ext cx="2293620" cy="1303020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0.34667</cdr:x>
      <cdr:y>0.1809</cdr:y>
    </cdr:from>
    <cdr:to>
      <cdr:x>0.645</cdr:x>
      <cdr:y>0.48194</cdr:y>
    </cdr:to>
    <cdr:cxnSp macro="">
      <cdr:nvCxnSpPr>
        <cdr:cNvPr id="5" name="Connettore diritto 4">
          <a:extLst xmlns:a="http://schemas.openxmlformats.org/drawingml/2006/main">
            <a:ext uri="{FF2B5EF4-FFF2-40B4-BE49-F238E27FC236}">
              <a16:creationId xmlns:a16="http://schemas.microsoft.com/office/drawing/2014/main" id="{434890C1-35FC-32D4-EFB7-541A034EC9ED}"/>
            </a:ext>
          </a:extLst>
        </cdr:cNvPr>
        <cdr:cNvCxnSpPr/>
      </cdr:nvCxnSpPr>
      <cdr:spPr>
        <a:xfrm xmlns:a="http://schemas.openxmlformats.org/drawingml/2006/main">
          <a:off x="1584960" y="476250"/>
          <a:ext cx="1363980" cy="792570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0.645</cdr:x>
      <cdr:y>0.17639</cdr:y>
    </cdr:from>
    <cdr:to>
      <cdr:x>0.645</cdr:x>
      <cdr:y>0.89306</cdr:y>
    </cdr:to>
    <cdr:cxnSp macro="">
      <cdr:nvCxnSpPr>
        <cdr:cNvPr id="14" name="Connettore diritto 13">
          <a:extLst xmlns:a="http://schemas.openxmlformats.org/drawingml/2006/main">
            <a:ext uri="{FF2B5EF4-FFF2-40B4-BE49-F238E27FC236}">
              <a16:creationId xmlns:a16="http://schemas.microsoft.com/office/drawing/2014/main" id="{C6C46010-EDDA-6552-F174-C3CD88123232}"/>
            </a:ext>
          </a:extLst>
        </cdr:cNvPr>
        <cdr:cNvCxnSpPr/>
      </cdr:nvCxnSpPr>
      <cdr:spPr>
        <a:xfrm xmlns:a="http://schemas.openxmlformats.org/drawingml/2006/main">
          <a:off x="2948940" y="483870"/>
          <a:ext cx="0" cy="1965960"/>
        </a:xfrm>
        <a:prstGeom xmlns:a="http://schemas.openxmlformats.org/drawingml/2006/main" prst="line">
          <a:avLst/>
        </a:prstGeom>
        <a:ln xmlns:a="http://schemas.openxmlformats.org/drawingml/2006/main" w="19050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0.77334</cdr:x>
      <cdr:y>0.17651</cdr:y>
    </cdr:from>
    <cdr:to>
      <cdr:x>0.81334</cdr:x>
      <cdr:y>0.23206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5D5AE4B0-527D-9A7C-7504-595D4687C518}"/>
            </a:ext>
          </a:extLst>
        </cdr:cNvPr>
        <cdr:cNvSpPr txBox="1"/>
      </cdr:nvSpPr>
      <cdr:spPr>
        <a:xfrm xmlns:a="http://schemas.openxmlformats.org/drawingml/2006/main">
          <a:off x="3535695" y="484190"/>
          <a:ext cx="182880" cy="152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endParaRPr lang="it-IT" sz="1600"/>
        </a:p>
      </cdr:txBody>
    </cdr:sp>
  </cdr:relSizeAnchor>
  <cdr:relSizeAnchor xmlns:cdr="http://schemas.openxmlformats.org/drawingml/2006/chartDrawing">
    <cdr:from>
      <cdr:x>0.17167</cdr:x>
      <cdr:y>0.17127</cdr:y>
    </cdr:from>
    <cdr:to>
      <cdr:x>0.34298</cdr:x>
      <cdr:y>0.89766</cdr:y>
    </cdr:to>
    <cdr:cxnSp macro="">
      <cdr:nvCxnSpPr>
        <cdr:cNvPr id="4" name="Connettore diritto 3">
          <a:extLst xmlns:a="http://schemas.openxmlformats.org/drawingml/2006/main">
            <a:ext uri="{FF2B5EF4-FFF2-40B4-BE49-F238E27FC236}">
              <a16:creationId xmlns:a16="http://schemas.microsoft.com/office/drawing/2014/main" id="{1BF8A9D1-3E74-6C8B-0C80-7E67E77BF558}"/>
            </a:ext>
          </a:extLst>
        </cdr:cNvPr>
        <cdr:cNvCxnSpPr/>
      </cdr:nvCxnSpPr>
      <cdr:spPr>
        <a:xfrm xmlns:a="http://schemas.openxmlformats.org/drawingml/2006/main" flipV="1">
          <a:off x="784860" y="472440"/>
          <a:ext cx="783267" cy="2003705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0.40661</cdr:x>
      <cdr:y>0.16851</cdr:y>
    </cdr:from>
    <cdr:to>
      <cdr:x>0.6256</cdr:x>
      <cdr:y>0.90331</cdr:y>
    </cdr:to>
    <cdr:cxnSp macro="">
      <cdr:nvCxnSpPr>
        <cdr:cNvPr id="5" name="Connettore diritto 4">
          <a:extLst xmlns:a="http://schemas.openxmlformats.org/drawingml/2006/main">
            <a:ext uri="{FF2B5EF4-FFF2-40B4-BE49-F238E27FC236}">
              <a16:creationId xmlns:a16="http://schemas.microsoft.com/office/drawing/2014/main" id="{434890C1-35FC-32D4-EFB7-541A034EC9ED}"/>
            </a:ext>
          </a:extLst>
        </cdr:cNvPr>
        <cdr:cNvCxnSpPr/>
      </cdr:nvCxnSpPr>
      <cdr:spPr>
        <a:xfrm xmlns:a="http://schemas.openxmlformats.org/drawingml/2006/main" flipV="1">
          <a:off x="1859005" y="464820"/>
          <a:ext cx="1001249" cy="2026920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0.645</cdr:x>
      <cdr:y>0.17639</cdr:y>
    </cdr:from>
    <cdr:to>
      <cdr:x>0.645</cdr:x>
      <cdr:y>0.89306</cdr:y>
    </cdr:to>
    <cdr:cxnSp macro="">
      <cdr:nvCxnSpPr>
        <cdr:cNvPr id="14" name="Connettore diritto 13">
          <a:extLst xmlns:a="http://schemas.openxmlformats.org/drawingml/2006/main">
            <a:ext uri="{FF2B5EF4-FFF2-40B4-BE49-F238E27FC236}">
              <a16:creationId xmlns:a16="http://schemas.microsoft.com/office/drawing/2014/main" id="{C6C46010-EDDA-6552-F174-C3CD88123232}"/>
            </a:ext>
          </a:extLst>
        </cdr:cNvPr>
        <cdr:cNvCxnSpPr/>
      </cdr:nvCxnSpPr>
      <cdr:spPr>
        <a:xfrm xmlns:a="http://schemas.openxmlformats.org/drawingml/2006/main">
          <a:off x="2948940" y="483870"/>
          <a:ext cx="0" cy="1965960"/>
        </a:xfrm>
        <a:prstGeom xmlns:a="http://schemas.openxmlformats.org/drawingml/2006/main" prst="line">
          <a:avLst/>
        </a:prstGeom>
        <a:ln xmlns:a="http://schemas.openxmlformats.org/drawingml/2006/main" w="19050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0.77278</cdr:x>
      <cdr:y>0.22007</cdr:y>
    </cdr:from>
    <cdr:to>
      <cdr:x>0.81278</cdr:x>
      <cdr:y>0.27562</cdr:y>
    </cdr:to>
    <cdr:sp macro="" textlink="">
      <cdr:nvSpPr>
        <cdr:cNvPr id="15" name="CasellaDiTesto 1">
          <a:extLst xmlns:a="http://schemas.openxmlformats.org/drawingml/2006/main">
            <a:ext uri="{FF2B5EF4-FFF2-40B4-BE49-F238E27FC236}">
              <a16:creationId xmlns:a16="http://schemas.microsoft.com/office/drawing/2014/main" id="{2D356125-5CFF-4076-B127-83CCC08ADC94}"/>
            </a:ext>
          </a:extLst>
        </cdr:cNvPr>
        <cdr:cNvSpPr txBox="1"/>
      </cdr:nvSpPr>
      <cdr:spPr>
        <a:xfrm xmlns:a="http://schemas.openxmlformats.org/drawingml/2006/main">
          <a:off x="3533140" y="607060"/>
          <a:ext cx="182880" cy="1532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600">
              <a:solidFill>
                <a:srgbClr val="FF0000"/>
              </a:solidFill>
            </a:rPr>
            <a:t>*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0.77334</cdr:x>
      <cdr:y>0.17651</cdr:y>
    </cdr:from>
    <cdr:to>
      <cdr:x>0.81334</cdr:x>
      <cdr:y>0.23206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5D5AE4B0-527D-9A7C-7504-595D4687C518}"/>
            </a:ext>
          </a:extLst>
        </cdr:cNvPr>
        <cdr:cNvSpPr txBox="1"/>
      </cdr:nvSpPr>
      <cdr:spPr>
        <a:xfrm xmlns:a="http://schemas.openxmlformats.org/drawingml/2006/main">
          <a:off x="3535695" y="484190"/>
          <a:ext cx="182880" cy="152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endParaRPr lang="it-IT" sz="1600"/>
        </a:p>
      </cdr:txBody>
    </cdr:sp>
  </cdr:relSizeAnchor>
  <cdr:relSizeAnchor xmlns:cdr="http://schemas.openxmlformats.org/drawingml/2006/chartDrawing">
    <cdr:from>
      <cdr:x>0.11167</cdr:x>
      <cdr:y>0.22762</cdr:y>
    </cdr:from>
    <cdr:to>
      <cdr:x>0.64833</cdr:x>
      <cdr:y>0.40552</cdr:y>
    </cdr:to>
    <cdr:cxnSp macro="">
      <cdr:nvCxnSpPr>
        <cdr:cNvPr id="4" name="Connettore diritto 3">
          <a:extLst xmlns:a="http://schemas.openxmlformats.org/drawingml/2006/main">
            <a:ext uri="{FF2B5EF4-FFF2-40B4-BE49-F238E27FC236}">
              <a16:creationId xmlns:a16="http://schemas.microsoft.com/office/drawing/2014/main" id="{1BF8A9D1-3E74-6C8B-0C80-7E67E77BF558}"/>
            </a:ext>
          </a:extLst>
        </cdr:cNvPr>
        <cdr:cNvCxnSpPr/>
      </cdr:nvCxnSpPr>
      <cdr:spPr>
        <a:xfrm xmlns:a="http://schemas.openxmlformats.org/drawingml/2006/main">
          <a:off x="510540" y="627888"/>
          <a:ext cx="2453640" cy="490728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0.10833</cdr:x>
      <cdr:y>0.23929</cdr:y>
    </cdr:from>
    <cdr:to>
      <cdr:x>0.64833</cdr:x>
      <cdr:y>0.27907</cdr:y>
    </cdr:to>
    <cdr:cxnSp macro="">
      <cdr:nvCxnSpPr>
        <cdr:cNvPr id="5" name="Connettore diritto 4">
          <a:extLst xmlns:a="http://schemas.openxmlformats.org/drawingml/2006/main">
            <a:ext uri="{FF2B5EF4-FFF2-40B4-BE49-F238E27FC236}">
              <a16:creationId xmlns:a16="http://schemas.microsoft.com/office/drawing/2014/main" id="{434890C1-35FC-32D4-EFB7-541A034EC9ED}"/>
            </a:ext>
          </a:extLst>
        </cdr:cNvPr>
        <cdr:cNvCxnSpPr/>
      </cdr:nvCxnSpPr>
      <cdr:spPr>
        <a:xfrm xmlns:a="http://schemas.openxmlformats.org/drawingml/2006/main">
          <a:off x="495300" y="660062"/>
          <a:ext cx="2468880" cy="109727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0.645</cdr:x>
      <cdr:y>0.17639</cdr:y>
    </cdr:from>
    <cdr:to>
      <cdr:x>0.645</cdr:x>
      <cdr:y>0.89306</cdr:y>
    </cdr:to>
    <cdr:cxnSp macro="">
      <cdr:nvCxnSpPr>
        <cdr:cNvPr id="14" name="Connettore diritto 13">
          <a:extLst xmlns:a="http://schemas.openxmlformats.org/drawingml/2006/main">
            <a:ext uri="{FF2B5EF4-FFF2-40B4-BE49-F238E27FC236}">
              <a16:creationId xmlns:a16="http://schemas.microsoft.com/office/drawing/2014/main" id="{C6C46010-EDDA-6552-F174-C3CD88123232}"/>
            </a:ext>
          </a:extLst>
        </cdr:cNvPr>
        <cdr:cNvCxnSpPr/>
      </cdr:nvCxnSpPr>
      <cdr:spPr>
        <a:xfrm xmlns:a="http://schemas.openxmlformats.org/drawingml/2006/main">
          <a:off x="2948940" y="483870"/>
          <a:ext cx="0" cy="1965960"/>
        </a:xfrm>
        <a:prstGeom xmlns:a="http://schemas.openxmlformats.org/drawingml/2006/main" prst="line">
          <a:avLst/>
        </a:prstGeom>
        <a:ln xmlns:a="http://schemas.openxmlformats.org/drawingml/2006/main" w="19050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0.77278</cdr:x>
      <cdr:y>0.16483</cdr:y>
    </cdr:from>
    <cdr:to>
      <cdr:x>0.81278</cdr:x>
      <cdr:y>0.22038</cdr:y>
    </cdr:to>
    <cdr:sp macro="" textlink="">
      <cdr:nvSpPr>
        <cdr:cNvPr id="15" name="CasellaDiTesto 1">
          <a:extLst xmlns:a="http://schemas.openxmlformats.org/drawingml/2006/main">
            <a:ext uri="{FF2B5EF4-FFF2-40B4-BE49-F238E27FC236}">
              <a16:creationId xmlns:a16="http://schemas.microsoft.com/office/drawing/2014/main" id="{2D356125-5CFF-4076-B127-83CCC08ADC94}"/>
            </a:ext>
          </a:extLst>
        </cdr:cNvPr>
        <cdr:cNvSpPr txBox="1"/>
      </cdr:nvSpPr>
      <cdr:spPr>
        <a:xfrm xmlns:a="http://schemas.openxmlformats.org/drawingml/2006/main">
          <a:off x="3533165" y="454662"/>
          <a:ext cx="182880" cy="1532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600">
              <a:solidFill>
                <a:srgbClr val="FF0000"/>
              </a:solidFill>
            </a:rPr>
            <a:t>*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0.77334</cdr:x>
      <cdr:y>0.17651</cdr:y>
    </cdr:from>
    <cdr:to>
      <cdr:x>0.81334</cdr:x>
      <cdr:y>0.23206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5D5AE4B0-527D-9A7C-7504-595D4687C518}"/>
            </a:ext>
          </a:extLst>
        </cdr:cNvPr>
        <cdr:cNvSpPr txBox="1"/>
      </cdr:nvSpPr>
      <cdr:spPr>
        <a:xfrm xmlns:a="http://schemas.openxmlformats.org/drawingml/2006/main">
          <a:off x="3535695" y="484190"/>
          <a:ext cx="182880" cy="152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endParaRPr lang="it-IT" sz="1600"/>
        </a:p>
      </cdr:txBody>
    </cdr:sp>
  </cdr:relSizeAnchor>
  <cdr:relSizeAnchor xmlns:cdr="http://schemas.openxmlformats.org/drawingml/2006/chartDrawing">
    <cdr:from>
      <cdr:x>0.13511</cdr:x>
      <cdr:y>0.31215</cdr:y>
    </cdr:from>
    <cdr:to>
      <cdr:x>0.63898</cdr:x>
      <cdr:y>0.90055</cdr:y>
    </cdr:to>
    <cdr:cxnSp macro="">
      <cdr:nvCxnSpPr>
        <cdr:cNvPr id="4" name="Connettore diritto 3">
          <a:extLst xmlns:a="http://schemas.openxmlformats.org/drawingml/2006/main">
            <a:ext uri="{FF2B5EF4-FFF2-40B4-BE49-F238E27FC236}">
              <a16:creationId xmlns:a16="http://schemas.microsoft.com/office/drawing/2014/main" id="{1BF8A9D1-3E74-6C8B-0C80-7E67E77BF558}"/>
            </a:ext>
          </a:extLst>
        </cdr:cNvPr>
        <cdr:cNvCxnSpPr/>
      </cdr:nvCxnSpPr>
      <cdr:spPr>
        <a:xfrm xmlns:a="http://schemas.openxmlformats.org/drawingml/2006/main">
          <a:off x="617712" y="861060"/>
          <a:ext cx="2303698" cy="1623060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0.15833</cdr:x>
      <cdr:y>0.16575</cdr:y>
    </cdr:from>
    <cdr:to>
      <cdr:x>0.64333</cdr:x>
      <cdr:y>0.56768</cdr:y>
    </cdr:to>
    <cdr:cxnSp macro="">
      <cdr:nvCxnSpPr>
        <cdr:cNvPr id="5" name="Connettore diritto 4">
          <a:extLst xmlns:a="http://schemas.openxmlformats.org/drawingml/2006/main">
            <a:ext uri="{FF2B5EF4-FFF2-40B4-BE49-F238E27FC236}">
              <a16:creationId xmlns:a16="http://schemas.microsoft.com/office/drawing/2014/main" id="{434890C1-35FC-32D4-EFB7-541A034EC9ED}"/>
            </a:ext>
          </a:extLst>
        </cdr:cNvPr>
        <cdr:cNvCxnSpPr/>
      </cdr:nvCxnSpPr>
      <cdr:spPr>
        <a:xfrm xmlns:a="http://schemas.openxmlformats.org/drawingml/2006/main">
          <a:off x="723900" y="457200"/>
          <a:ext cx="2217420" cy="1108710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0.645</cdr:x>
      <cdr:y>0.17639</cdr:y>
    </cdr:from>
    <cdr:to>
      <cdr:x>0.645</cdr:x>
      <cdr:y>0.89306</cdr:y>
    </cdr:to>
    <cdr:cxnSp macro="">
      <cdr:nvCxnSpPr>
        <cdr:cNvPr id="14" name="Connettore diritto 13">
          <a:extLst xmlns:a="http://schemas.openxmlformats.org/drawingml/2006/main">
            <a:ext uri="{FF2B5EF4-FFF2-40B4-BE49-F238E27FC236}">
              <a16:creationId xmlns:a16="http://schemas.microsoft.com/office/drawing/2014/main" id="{C6C46010-EDDA-6552-F174-C3CD88123232}"/>
            </a:ext>
          </a:extLst>
        </cdr:cNvPr>
        <cdr:cNvCxnSpPr/>
      </cdr:nvCxnSpPr>
      <cdr:spPr>
        <a:xfrm xmlns:a="http://schemas.openxmlformats.org/drawingml/2006/main">
          <a:off x="2948940" y="483870"/>
          <a:ext cx="0" cy="1965960"/>
        </a:xfrm>
        <a:prstGeom xmlns:a="http://schemas.openxmlformats.org/drawingml/2006/main" prst="line">
          <a:avLst/>
        </a:prstGeom>
        <a:ln xmlns:a="http://schemas.openxmlformats.org/drawingml/2006/main" w="19050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0.77445</cdr:x>
      <cdr:y>0.25875</cdr:y>
    </cdr:from>
    <cdr:to>
      <cdr:x>0.81445</cdr:x>
      <cdr:y>0.3143</cdr:y>
    </cdr:to>
    <cdr:sp macro="" textlink="">
      <cdr:nvSpPr>
        <cdr:cNvPr id="15" name="CasellaDiTesto 1">
          <a:extLst xmlns:a="http://schemas.openxmlformats.org/drawingml/2006/main">
            <a:ext uri="{FF2B5EF4-FFF2-40B4-BE49-F238E27FC236}">
              <a16:creationId xmlns:a16="http://schemas.microsoft.com/office/drawing/2014/main" id="{2D356125-5CFF-4076-B127-83CCC08ADC94}"/>
            </a:ext>
          </a:extLst>
        </cdr:cNvPr>
        <cdr:cNvSpPr txBox="1"/>
      </cdr:nvSpPr>
      <cdr:spPr>
        <a:xfrm xmlns:a="http://schemas.openxmlformats.org/drawingml/2006/main">
          <a:off x="3540770" y="713738"/>
          <a:ext cx="182880" cy="1532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600">
              <a:solidFill>
                <a:srgbClr val="FF0000"/>
              </a:solidFill>
            </a:rPr>
            <a:t>*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0.77334</cdr:x>
      <cdr:y>0.17651</cdr:y>
    </cdr:from>
    <cdr:to>
      <cdr:x>0.81334</cdr:x>
      <cdr:y>0.23206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5D5AE4B0-527D-9A7C-7504-595D4687C518}"/>
            </a:ext>
          </a:extLst>
        </cdr:cNvPr>
        <cdr:cNvSpPr txBox="1"/>
      </cdr:nvSpPr>
      <cdr:spPr>
        <a:xfrm xmlns:a="http://schemas.openxmlformats.org/drawingml/2006/main">
          <a:off x="3535695" y="484190"/>
          <a:ext cx="182880" cy="152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endParaRPr lang="it-IT" sz="1600"/>
        </a:p>
      </cdr:txBody>
    </cdr:sp>
  </cdr:relSizeAnchor>
  <cdr:relSizeAnchor xmlns:cdr="http://schemas.openxmlformats.org/drawingml/2006/chartDrawing">
    <cdr:from>
      <cdr:x>0.13513</cdr:x>
      <cdr:y>0.39503</cdr:y>
    </cdr:from>
    <cdr:to>
      <cdr:x>0.46333</cdr:x>
      <cdr:y>0.90016</cdr:y>
    </cdr:to>
    <cdr:cxnSp macro="">
      <cdr:nvCxnSpPr>
        <cdr:cNvPr id="4" name="Connettore diritto 3">
          <a:extLst xmlns:a="http://schemas.openxmlformats.org/drawingml/2006/main">
            <a:ext uri="{FF2B5EF4-FFF2-40B4-BE49-F238E27FC236}">
              <a16:creationId xmlns:a16="http://schemas.microsoft.com/office/drawing/2014/main" id="{1BF8A9D1-3E74-6C8B-0C80-7E67E77BF558}"/>
            </a:ext>
          </a:extLst>
        </cdr:cNvPr>
        <cdr:cNvCxnSpPr/>
      </cdr:nvCxnSpPr>
      <cdr:spPr>
        <a:xfrm xmlns:a="http://schemas.openxmlformats.org/drawingml/2006/main">
          <a:off x="617806" y="1089660"/>
          <a:ext cx="1500554" cy="1393371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0.3153</cdr:x>
      <cdr:y>0.16575</cdr:y>
    </cdr:from>
    <cdr:to>
      <cdr:x>0.64667</cdr:x>
      <cdr:y>0.83437</cdr:y>
    </cdr:to>
    <cdr:cxnSp macro="">
      <cdr:nvCxnSpPr>
        <cdr:cNvPr id="5" name="Connettore diritto 4">
          <a:extLst xmlns:a="http://schemas.openxmlformats.org/drawingml/2006/main">
            <a:ext uri="{FF2B5EF4-FFF2-40B4-BE49-F238E27FC236}">
              <a16:creationId xmlns:a16="http://schemas.microsoft.com/office/drawing/2014/main" id="{434890C1-35FC-32D4-EFB7-541A034EC9ED}"/>
            </a:ext>
          </a:extLst>
        </cdr:cNvPr>
        <cdr:cNvCxnSpPr/>
      </cdr:nvCxnSpPr>
      <cdr:spPr>
        <a:xfrm xmlns:a="http://schemas.openxmlformats.org/drawingml/2006/main">
          <a:off x="1441540" y="457200"/>
          <a:ext cx="1515020" cy="1844371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0.645</cdr:x>
      <cdr:y>0.17639</cdr:y>
    </cdr:from>
    <cdr:to>
      <cdr:x>0.645</cdr:x>
      <cdr:y>0.89306</cdr:y>
    </cdr:to>
    <cdr:cxnSp macro="">
      <cdr:nvCxnSpPr>
        <cdr:cNvPr id="14" name="Connettore diritto 13">
          <a:extLst xmlns:a="http://schemas.openxmlformats.org/drawingml/2006/main">
            <a:ext uri="{FF2B5EF4-FFF2-40B4-BE49-F238E27FC236}">
              <a16:creationId xmlns:a16="http://schemas.microsoft.com/office/drawing/2014/main" id="{C6C46010-EDDA-6552-F174-C3CD88123232}"/>
            </a:ext>
          </a:extLst>
        </cdr:cNvPr>
        <cdr:cNvCxnSpPr/>
      </cdr:nvCxnSpPr>
      <cdr:spPr>
        <a:xfrm xmlns:a="http://schemas.openxmlformats.org/drawingml/2006/main">
          <a:off x="2948940" y="483870"/>
          <a:ext cx="0" cy="1965960"/>
        </a:xfrm>
        <a:prstGeom xmlns:a="http://schemas.openxmlformats.org/drawingml/2006/main" prst="line">
          <a:avLst/>
        </a:prstGeom>
        <a:ln xmlns:a="http://schemas.openxmlformats.org/drawingml/2006/main" w="19050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0.77445</cdr:x>
      <cdr:y>0.49632</cdr:y>
    </cdr:from>
    <cdr:to>
      <cdr:x>0.81445</cdr:x>
      <cdr:y>0.55187</cdr:y>
    </cdr:to>
    <cdr:sp macro="" textlink="">
      <cdr:nvSpPr>
        <cdr:cNvPr id="15" name="CasellaDiTesto 1">
          <a:extLst xmlns:a="http://schemas.openxmlformats.org/drawingml/2006/main">
            <a:ext uri="{FF2B5EF4-FFF2-40B4-BE49-F238E27FC236}">
              <a16:creationId xmlns:a16="http://schemas.microsoft.com/office/drawing/2014/main" id="{2D356125-5CFF-4076-B127-83CCC08ADC94}"/>
            </a:ext>
          </a:extLst>
        </cdr:cNvPr>
        <cdr:cNvSpPr txBox="1"/>
      </cdr:nvSpPr>
      <cdr:spPr>
        <a:xfrm xmlns:a="http://schemas.openxmlformats.org/drawingml/2006/main">
          <a:off x="3540785" y="1369066"/>
          <a:ext cx="182880" cy="1532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600" dirty="0">
              <a:solidFill>
                <a:srgbClr val="FF0000"/>
              </a:solidFill>
            </a:rPr>
            <a:t>*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0.77334</cdr:x>
      <cdr:y>0.17651</cdr:y>
    </cdr:from>
    <cdr:to>
      <cdr:x>0.81334</cdr:x>
      <cdr:y>0.23206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5D5AE4B0-527D-9A7C-7504-595D4687C518}"/>
            </a:ext>
          </a:extLst>
        </cdr:cNvPr>
        <cdr:cNvSpPr txBox="1"/>
      </cdr:nvSpPr>
      <cdr:spPr>
        <a:xfrm xmlns:a="http://schemas.openxmlformats.org/drawingml/2006/main">
          <a:off x="3535695" y="484190"/>
          <a:ext cx="182880" cy="152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endParaRPr lang="it-IT" sz="1600"/>
        </a:p>
      </cdr:txBody>
    </cdr:sp>
  </cdr:relSizeAnchor>
  <cdr:relSizeAnchor xmlns:cdr="http://schemas.openxmlformats.org/drawingml/2006/chartDrawing">
    <cdr:from>
      <cdr:x>0.125</cdr:x>
      <cdr:y>0.20442</cdr:y>
    </cdr:from>
    <cdr:to>
      <cdr:x>0.64269</cdr:x>
      <cdr:y>0.82301</cdr:y>
    </cdr:to>
    <cdr:cxnSp macro="">
      <cdr:nvCxnSpPr>
        <cdr:cNvPr id="4" name="Connettore diritto 3">
          <a:extLst xmlns:a="http://schemas.openxmlformats.org/drawingml/2006/main">
            <a:ext uri="{FF2B5EF4-FFF2-40B4-BE49-F238E27FC236}">
              <a16:creationId xmlns:a16="http://schemas.microsoft.com/office/drawing/2014/main" id="{1BF8A9D1-3E74-6C8B-0C80-7E67E77BF558}"/>
            </a:ext>
          </a:extLst>
        </cdr:cNvPr>
        <cdr:cNvCxnSpPr/>
      </cdr:nvCxnSpPr>
      <cdr:spPr>
        <a:xfrm xmlns:a="http://schemas.openxmlformats.org/drawingml/2006/main" flipV="1">
          <a:off x="571500" y="563880"/>
          <a:ext cx="2366870" cy="1706348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0.12667</cdr:x>
      <cdr:y>0.60773</cdr:y>
    </cdr:from>
    <cdr:to>
      <cdr:x>0.64833</cdr:x>
      <cdr:y>0.60773</cdr:y>
    </cdr:to>
    <cdr:cxnSp macro="">
      <cdr:nvCxnSpPr>
        <cdr:cNvPr id="5" name="Connettore diritto 4">
          <a:extLst xmlns:a="http://schemas.openxmlformats.org/drawingml/2006/main">
            <a:ext uri="{FF2B5EF4-FFF2-40B4-BE49-F238E27FC236}">
              <a16:creationId xmlns:a16="http://schemas.microsoft.com/office/drawing/2014/main" id="{434890C1-35FC-32D4-EFB7-541A034EC9ED}"/>
            </a:ext>
          </a:extLst>
        </cdr:cNvPr>
        <cdr:cNvCxnSpPr/>
      </cdr:nvCxnSpPr>
      <cdr:spPr>
        <a:xfrm xmlns:a="http://schemas.openxmlformats.org/drawingml/2006/main">
          <a:off x="579120" y="1676400"/>
          <a:ext cx="2385060" cy="0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0.645</cdr:x>
      <cdr:y>0.17639</cdr:y>
    </cdr:from>
    <cdr:to>
      <cdr:x>0.645</cdr:x>
      <cdr:y>0.89306</cdr:y>
    </cdr:to>
    <cdr:cxnSp macro="">
      <cdr:nvCxnSpPr>
        <cdr:cNvPr id="14" name="Connettore diritto 13">
          <a:extLst xmlns:a="http://schemas.openxmlformats.org/drawingml/2006/main">
            <a:ext uri="{FF2B5EF4-FFF2-40B4-BE49-F238E27FC236}">
              <a16:creationId xmlns:a16="http://schemas.microsoft.com/office/drawing/2014/main" id="{C6C46010-EDDA-6552-F174-C3CD88123232}"/>
            </a:ext>
          </a:extLst>
        </cdr:cNvPr>
        <cdr:cNvCxnSpPr/>
      </cdr:nvCxnSpPr>
      <cdr:spPr>
        <a:xfrm xmlns:a="http://schemas.openxmlformats.org/drawingml/2006/main">
          <a:off x="2948940" y="483870"/>
          <a:ext cx="0" cy="1965960"/>
        </a:xfrm>
        <a:prstGeom xmlns:a="http://schemas.openxmlformats.org/drawingml/2006/main" prst="line">
          <a:avLst/>
        </a:prstGeom>
        <a:ln xmlns:a="http://schemas.openxmlformats.org/drawingml/2006/main" w="19050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0.77334</cdr:x>
      <cdr:y>0.17651</cdr:y>
    </cdr:from>
    <cdr:to>
      <cdr:x>0.81334</cdr:x>
      <cdr:y>0.23206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5D5AE4B0-527D-9A7C-7504-595D4687C518}"/>
            </a:ext>
          </a:extLst>
        </cdr:cNvPr>
        <cdr:cNvSpPr txBox="1"/>
      </cdr:nvSpPr>
      <cdr:spPr>
        <a:xfrm xmlns:a="http://schemas.openxmlformats.org/drawingml/2006/main">
          <a:off x="3535695" y="484190"/>
          <a:ext cx="182880" cy="152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endParaRPr lang="it-IT" sz="1600"/>
        </a:p>
      </cdr:txBody>
    </cdr:sp>
  </cdr:relSizeAnchor>
  <cdr:relSizeAnchor xmlns:cdr="http://schemas.openxmlformats.org/drawingml/2006/chartDrawing">
    <cdr:from>
      <cdr:x>0.13667</cdr:x>
      <cdr:y>0.16851</cdr:y>
    </cdr:from>
    <cdr:to>
      <cdr:x>0.44704</cdr:x>
      <cdr:y>0.82991</cdr:y>
    </cdr:to>
    <cdr:cxnSp macro="">
      <cdr:nvCxnSpPr>
        <cdr:cNvPr id="4" name="Connettore diritto 3">
          <a:extLst xmlns:a="http://schemas.openxmlformats.org/drawingml/2006/main">
            <a:ext uri="{FF2B5EF4-FFF2-40B4-BE49-F238E27FC236}">
              <a16:creationId xmlns:a16="http://schemas.microsoft.com/office/drawing/2014/main" id="{1BF8A9D1-3E74-6C8B-0C80-7E67E77BF558}"/>
            </a:ext>
          </a:extLst>
        </cdr:cNvPr>
        <cdr:cNvCxnSpPr/>
      </cdr:nvCxnSpPr>
      <cdr:spPr>
        <a:xfrm xmlns:a="http://schemas.openxmlformats.org/drawingml/2006/main" flipV="1">
          <a:off x="624840" y="464820"/>
          <a:ext cx="1419013" cy="1824446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0.135</cdr:x>
      <cdr:y>0.46409</cdr:y>
    </cdr:from>
    <cdr:to>
      <cdr:x>0.647</cdr:x>
      <cdr:y>0.85879</cdr:y>
    </cdr:to>
    <cdr:cxnSp macro="">
      <cdr:nvCxnSpPr>
        <cdr:cNvPr id="5" name="Connettore diritto 4">
          <a:extLst xmlns:a="http://schemas.openxmlformats.org/drawingml/2006/main">
            <a:ext uri="{FF2B5EF4-FFF2-40B4-BE49-F238E27FC236}">
              <a16:creationId xmlns:a16="http://schemas.microsoft.com/office/drawing/2014/main" id="{434890C1-35FC-32D4-EFB7-541A034EC9ED}"/>
            </a:ext>
          </a:extLst>
        </cdr:cNvPr>
        <cdr:cNvCxnSpPr/>
      </cdr:nvCxnSpPr>
      <cdr:spPr>
        <a:xfrm xmlns:a="http://schemas.openxmlformats.org/drawingml/2006/main" flipV="1">
          <a:off x="617220" y="1280160"/>
          <a:ext cx="2340864" cy="1088774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0.645</cdr:x>
      <cdr:y>0.17639</cdr:y>
    </cdr:from>
    <cdr:to>
      <cdr:x>0.645</cdr:x>
      <cdr:y>0.89306</cdr:y>
    </cdr:to>
    <cdr:cxnSp macro="">
      <cdr:nvCxnSpPr>
        <cdr:cNvPr id="14" name="Connettore diritto 13">
          <a:extLst xmlns:a="http://schemas.openxmlformats.org/drawingml/2006/main">
            <a:ext uri="{FF2B5EF4-FFF2-40B4-BE49-F238E27FC236}">
              <a16:creationId xmlns:a16="http://schemas.microsoft.com/office/drawing/2014/main" id="{C6C46010-EDDA-6552-F174-C3CD88123232}"/>
            </a:ext>
          </a:extLst>
        </cdr:cNvPr>
        <cdr:cNvCxnSpPr/>
      </cdr:nvCxnSpPr>
      <cdr:spPr>
        <a:xfrm xmlns:a="http://schemas.openxmlformats.org/drawingml/2006/main">
          <a:off x="2948940" y="483870"/>
          <a:ext cx="0" cy="1965960"/>
        </a:xfrm>
        <a:prstGeom xmlns:a="http://schemas.openxmlformats.org/drawingml/2006/main" prst="line">
          <a:avLst/>
        </a:prstGeom>
        <a:ln xmlns:a="http://schemas.openxmlformats.org/drawingml/2006/main" w="19050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0.77334</cdr:x>
      <cdr:y>0.17651</cdr:y>
    </cdr:from>
    <cdr:to>
      <cdr:x>0.81334</cdr:x>
      <cdr:y>0.23206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5D5AE4B0-527D-9A7C-7504-595D4687C518}"/>
            </a:ext>
          </a:extLst>
        </cdr:cNvPr>
        <cdr:cNvSpPr txBox="1"/>
      </cdr:nvSpPr>
      <cdr:spPr>
        <a:xfrm xmlns:a="http://schemas.openxmlformats.org/drawingml/2006/main">
          <a:off x="3535695" y="484190"/>
          <a:ext cx="182880" cy="152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endParaRPr lang="it-IT" sz="1600"/>
        </a:p>
      </cdr:txBody>
    </cdr:sp>
  </cdr:relSizeAnchor>
  <cdr:relSizeAnchor xmlns:cdr="http://schemas.openxmlformats.org/drawingml/2006/chartDrawing">
    <cdr:from>
      <cdr:x>0.13</cdr:x>
      <cdr:y>0.42265</cdr:y>
    </cdr:from>
    <cdr:to>
      <cdr:x>0.64333</cdr:x>
      <cdr:y>0.42818</cdr:y>
    </cdr:to>
    <cdr:cxnSp macro="">
      <cdr:nvCxnSpPr>
        <cdr:cNvPr id="4" name="Connettore diritto 3">
          <a:extLst xmlns:a="http://schemas.openxmlformats.org/drawingml/2006/main">
            <a:ext uri="{FF2B5EF4-FFF2-40B4-BE49-F238E27FC236}">
              <a16:creationId xmlns:a16="http://schemas.microsoft.com/office/drawing/2014/main" id="{1BF8A9D1-3E74-6C8B-0C80-7E67E77BF558}"/>
            </a:ext>
          </a:extLst>
        </cdr:cNvPr>
        <cdr:cNvCxnSpPr/>
      </cdr:nvCxnSpPr>
      <cdr:spPr>
        <a:xfrm xmlns:a="http://schemas.openxmlformats.org/drawingml/2006/main" flipV="1">
          <a:off x="594360" y="1165860"/>
          <a:ext cx="2346960" cy="15240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</cdr:x>
      <cdr:y>0.34776</cdr:y>
    </cdr:from>
    <cdr:to>
      <cdr:x>0.64167</cdr:x>
      <cdr:y>0.53622</cdr:y>
    </cdr:to>
    <cdr:cxnSp macro="">
      <cdr:nvCxnSpPr>
        <cdr:cNvPr id="5" name="Connettore diritto 4">
          <a:extLst xmlns:a="http://schemas.openxmlformats.org/drawingml/2006/main">
            <a:ext uri="{FF2B5EF4-FFF2-40B4-BE49-F238E27FC236}">
              <a16:creationId xmlns:a16="http://schemas.microsoft.com/office/drawing/2014/main" id="{434890C1-35FC-32D4-EFB7-541A034EC9ED}"/>
            </a:ext>
          </a:extLst>
        </cdr:cNvPr>
        <cdr:cNvCxnSpPr/>
      </cdr:nvCxnSpPr>
      <cdr:spPr>
        <a:xfrm xmlns:a="http://schemas.openxmlformats.org/drawingml/2006/main" flipV="1">
          <a:off x="594360" y="959273"/>
          <a:ext cx="2339340" cy="519854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0.645</cdr:x>
      <cdr:y>0.17639</cdr:y>
    </cdr:from>
    <cdr:to>
      <cdr:x>0.645</cdr:x>
      <cdr:y>0.89306</cdr:y>
    </cdr:to>
    <cdr:cxnSp macro="">
      <cdr:nvCxnSpPr>
        <cdr:cNvPr id="14" name="Connettore diritto 13">
          <a:extLst xmlns:a="http://schemas.openxmlformats.org/drawingml/2006/main">
            <a:ext uri="{FF2B5EF4-FFF2-40B4-BE49-F238E27FC236}">
              <a16:creationId xmlns:a16="http://schemas.microsoft.com/office/drawing/2014/main" id="{C6C46010-EDDA-6552-F174-C3CD88123232}"/>
            </a:ext>
          </a:extLst>
        </cdr:cNvPr>
        <cdr:cNvCxnSpPr/>
      </cdr:nvCxnSpPr>
      <cdr:spPr>
        <a:xfrm xmlns:a="http://schemas.openxmlformats.org/drawingml/2006/main">
          <a:off x="2948940" y="486561"/>
          <a:ext cx="0" cy="1976891"/>
        </a:xfrm>
        <a:prstGeom xmlns:a="http://schemas.openxmlformats.org/drawingml/2006/main" prst="line">
          <a:avLst/>
        </a:prstGeom>
        <a:ln xmlns:a="http://schemas.openxmlformats.org/drawingml/2006/main" w="19050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0.77334</cdr:x>
      <cdr:y>0.17651</cdr:y>
    </cdr:from>
    <cdr:to>
      <cdr:x>0.81334</cdr:x>
      <cdr:y>0.23206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5D5AE4B0-527D-9A7C-7504-595D4687C518}"/>
            </a:ext>
          </a:extLst>
        </cdr:cNvPr>
        <cdr:cNvSpPr txBox="1"/>
      </cdr:nvSpPr>
      <cdr:spPr>
        <a:xfrm xmlns:a="http://schemas.openxmlformats.org/drawingml/2006/main">
          <a:off x="3535695" y="484190"/>
          <a:ext cx="182880" cy="152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endParaRPr lang="it-IT" sz="1600"/>
        </a:p>
      </cdr:txBody>
    </cdr:sp>
  </cdr:relSizeAnchor>
  <cdr:relSizeAnchor xmlns:cdr="http://schemas.openxmlformats.org/drawingml/2006/chartDrawing">
    <cdr:from>
      <cdr:x>0.12167</cdr:x>
      <cdr:y>0.16575</cdr:y>
    </cdr:from>
    <cdr:to>
      <cdr:x>0.49333</cdr:x>
      <cdr:y>0.78177</cdr:y>
    </cdr:to>
    <cdr:cxnSp macro="">
      <cdr:nvCxnSpPr>
        <cdr:cNvPr id="4" name="Connettore diritto 3">
          <a:extLst xmlns:a="http://schemas.openxmlformats.org/drawingml/2006/main">
            <a:ext uri="{FF2B5EF4-FFF2-40B4-BE49-F238E27FC236}">
              <a16:creationId xmlns:a16="http://schemas.microsoft.com/office/drawing/2014/main" id="{1BF8A9D1-3E74-6C8B-0C80-7E67E77BF558}"/>
            </a:ext>
          </a:extLst>
        </cdr:cNvPr>
        <cdr:cNvCxnSpPr/>
      </cdr:nvCxnSpPr>
      <cdr:spPr>
        <a:xfrm xmlns:a="http://schemas.openxmlformats.org/drawingml/2006/main" flipV="1">
          <a:off x="556260" y="457200"/>
          <a:ext cx="1699260" cy="1699260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0.35333</cdr:x>
      <cdr:y>0.23481</cdr:y>
    </cdr:from>
    <cdr:to>
      <cdr:x>0.64446</cdr:x>
      <cdr:y>0.89689</cdr:y>
    </cdr:to>
    <cdr:cxnSp macro="">
      <cdr:nvCxnSpPr>
        <cdr:cNvPr id="5" name="Connettore diritto 4">
          <a:extLst xmlns:a="http://schemas.openxmlformats.org/drawingml/2006/main">
            <a:ext uri="{FF2B5EF4-FFF2-40B4-BE49-F238E27FC236}">
              <a16:creationId xmlns:a16="http://schemas.microsoft.com/office/drawing/2014/main" id="{434890C1-35FC-32D4-EFB7-541A034EC9ED}"/>
            </a:ext>
          </a:extLst>
        </cdr:cNvPr>
        <cdr:cNvCxnSpPr/>
      </cdr:nvCxnSpPr>
      <cdr:spPr>
        <a:xfrm xmlns:a="http://schemas.openxmlformats.org/drawingml/2006/main" flipV="1">
          <a:off x="1615440" y="647700"/>
          <a:ext cx="1331046" cy="1826319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0.645</cdr:x>
      <cdr:y>0.17639</cdr:y>
    </cdr:from>
    <cdr:to>
      <cdr:x>0.645</cdr:x>
      <cdr:y>0.89306</cdr:y>
    </cdr:to>
    <cdr:cxnSp macro="">
      <cdr:nvCxnSpPr>
        <cdr:cNvPr id="14" name="Connettore diritto 13">
          <a:extLst xmlns:a="http://schemas.openxmlformats.org/drawingml/2006/main">
            <a:ext uri="{FF2B5EF4-FFF2-40B4-BE49-F238E27FC236}">
              <a16:creationId xmlns:a16="http://schemas.microsoft.com/office/drawing/2014/main" id="{C6C46010-EDDA-6552-F174-C3CD88123232}"/>
            </a:ext>
          </a:extLst>
        </cdr:cNvPr>
        <cdr:cNvCxnSpPr/>
      </cdr:nvCxnSpPr>
      <cdr:spPr>
        <a:xfrm xmlns:a="http://schemas.openxmlformats.org/drawingml/2006/main">
          <a:off x="2948940" y="483870"/>
          <a:ext cx="0" cy="1965960"/>
        </a:xfrm>
        <a:prstGeom xmlns:a="http://schemas.openxmlformats.org/drawingml/2006/main" prst="line">
          <a:avLst/>
        </a:prstGeom>
        <a:ln xmlns:a="http://schemas.openxmlformats.org/drawingml/2006/main" w="19050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0.77278</cdr:x>
      <cdr:y>0.24494</cdr:y>
    </cdr:from>
    <cdr:to>
      <cdr:x>0.81278</cdr:x>
      <cdr:y>0.30049</cdr:y>
    </cdr:to>
    <cdr:sp macro="" textlink="">
      <cdr:nvSpPr>
        <cdr:cNvPr id="15" name="CasellaDiTesto 1">
          <a:extLst xmlns:a="http://schemas.openxmlformats.org/drawingml/2006/main">
            <a:ext uri="{FF2B5EF4-FFF2-40B4-BE49-F238E27FC236}">
              <a16:creationId xmlns:a16="http://schemas.microsoft.com/office/drawing/2014/main" id="{2D356125-5CFF-4076-B127-83CCC08ADC94}"/>
            </a:ext>
          </a:extLst>
        </cdr:cNvPr>
        <cdr:cNvSpPr txBox="1"/>
      </cdr:nvSpPr>
      <cdr:spPr>
        <a:xfrm xmlns:a="http://schemas.openxmlformats.org/drawingml/2006/main">
          <a:off x="3533150" y="675654"/>
          <a:ext cx="182880" cy="1532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600">
              <a:solidFill>
                <a:srgbClr val="FF0000"/>
              </a:solidFill>
            </a:rPr>
            <a:t>*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26/10/2025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3T16:23:38.89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145 0 24575,'-5'0'0,"-8"2"0,-1 4 0,-6 0 0,-2-1 0,2 3 0,0 3 0,3 2 0,4-2-8191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26/10/2025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 pazienti su cui è stata condotta la </a:t>
            </a:r>
            <a:r>
              <a:rPr lang="it-IT" b="1" dirty="0"/>
              <a:t>mia ricerca </a:t>
            </a:r>
            <a:r>
              <a:rPr lang="it-IT" dirty="0"/>
              <a:t>sono </a:t>
            </a:r>
            <a:r>
              <a:rPr lang="it-IT" b="1" dirty="0"/>
              <a:t>candidati a chirurgia bariatrica</a:t>
            </a:r>
            <a:r>
              <a:rPr lang="it-IT" dirty="0"/>
              <a:t>, in particolar modo agli </a:t>
            </a:r>
            <a:r>
              <a:rPr lang="it-IT" b="1" dirty="0"/>
              <a:t>interventi di </a:t>
            </a:r>
            <a:r>
              <a:rPr lang="it-IT" b="1" dirty="0" err="1"/>
              <a:t>gastrectomy</a:t>
            </a:r>
            <a:r>
              <a:rPr lang="it-IT" b="1" dirty="0"/>
              <a:t> o bypass gastrico </a:t>
            </a:r>
            <a:r>
              <a:rPr lang="it-IT" b="1" dirty="0" err="1"/>
              <a:t>roux</a:t>
            </a:r>
            <a:r>
              <a:rPr lang="it-IT" b="1" dirty="0"/>
              <a:t> en Y</a:t>
            </a:r>
            <a:r>
              <a:rPr lang="it-IT" dirty="0"/>
              <a:t>, ovvero operazioni di natura </a:t>
            </a:r>
            <a:r>
              <a:rPr lang="it-IT" b="1" dirty="0"/>
              <a:t>malassorbitiva</a:t>
            </a:r>
            <a:r>
              <a:rPr lang="it-IT" dirty="0"/>
              <a:t> o </a:t>
            </a:r>
            <a:r>
              <a:rPr lang="it-IT" b="1" dirty="0"/>
              <a:t>restrittiva</a:t>
            </a:r>
            <a:r>
              <a:rPr lang="it-IT" dirty="0"/>
              <a:t> che sono principalmente finalizzati al </a:t>
            </a:r>
            <a:r>
              <a:rPr lang="it-IT" b="1" dirty="0"/>
              <a:t>calo ponderale</a:t>
            </a:r>
            <a:r>
              <a:rPr lang="it-IT" dirty="0"/>
              <a:t>.</a:t>
            </a:r>
          </a:p>
          <a:p>
            <a:endParaRPr lang="it-IT" i="1" dirty="0"/>
          </a:p>
          <a:p>
            <a:endParaRPr lang="it-IT" i="1" dirty="0"/>
          </a:p>
          <a:p>
            <a:r>
              <a:rPr lang="it-IT" i="1" dirty="0"/>
              <a:t>Come funzionano gli interventi? Descrivili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8B507-7F8C-49EB-98C3-A45EB7006FA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6100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Come mostra questo </a:t>
            </a:r>
            <a:r>
              <a:rPr lang="it-IT" b="1" dirty="0"/>
              <a:t>grafico</a:t>
            </a:r>
            <a:r>
              <a:rPr lang="it-IT" dirty="0"/>
              <a:t>, la </a:t>
            </a:r>
            <a:r>
              <a:rPr lang="it-IT" b="1" dirty="0"/>
              <a:t>situazione generale sui 32 pazienti </a:t>
            </a:r>
            <a:r>
              <a:rPr lang="it-IT" dirty="0"/>
              <a:t>ha rilevato un </a:t>
            </a:r>
            <a:r>
              <a:rPr lang="it-IT" b="1" dirty="0"/>
              <a:t>indice di apprezzamento nettamente migliore</a:t>
            </a:r>
            <a:r>
              <a:rPr lang="it-IT" dirty="0"/>
              <a:t> nei confronti degli alimenti sperimentali rispetto agli omogeneizzati standard. Questo risulta evidente anche se a chi uno si può considerare un </a:t>
            </a:r>
            <a:r>
              <a:rPr lang="it-IT" b="1" dirty="0"/>
              <a:t>abbassamento del punteggio a T1 </a:t>
            </a:r>
            <a:r>
              <a:rPr lang="it-IT" dirty="0"/>
              <a:t>che è dovuto probabilmente alle </a:t>
            </a:r>
            <a:r>
              <a:rPr lang="it-IT" b="1" dirty="0"/>
              <a:t>difficoltà di mantenimento </a:t>
            </a:r>
            <a:r>
              <a:rPr lang="it-IT" dirty="0"/>
              <a:t>di una dieta a consistenza semi liquida nell'arco di un tempo così prolungato, anche laddove vengono impiegati degli alimenti che garantiscono una </a:t>
            </a:r>
            <a:r>
              <a:rPr lang="it-IT" b="1" dirty="0"/>
              <a:t>maggiore palatabilità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8B507-7F8C-49EB-98C3-A45EB7006FA1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1731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Tale aspetto risulta ancora più evidente se si considerano i </a:t>
            </a:r>
            <a:r>
              <a:rPr lang="it-IT" b="1" dirty="0"/>
              <a:t>quattro grafici sovrastanti </a:t>
            </a:r>
            <a:r>
              <a:rPr lang="it-IT" dirty="0"/>
              <a:t>che mostrano </a:t>
            </a:r>
            <a:r>
              <a:rPr lang="it-IT" b="1" dirty="0"/>
              <a:t>questo risultato</a:t>
            </a:r>
            <a:r>
              <a:rPr lang="it-IT" dirty="0"/>
              <a:t>, con </a:t>
            </a:r>
            <a:r>
              <a:rPr lang="it-IT" b="1" dirty="0"/>
              <a:t>distinzione</a:t>
            </a:r>
            <a:r>
              <a:rPr lang="it-IT" dirty="0"/>
              <a:t> però tra le </a:t>
            </a:r>
            <a:r>
              <a:rPr lang="it-IT" b="1" dirty="0"/>
              <a:t>diverse percezioni sensoriali (</a:t>
            </a:r>
            <a:r>
              <a:rPr lang="it-IT" dirty="0"/>
              <a:t>gustativa, olfattiva, tattile e visiva), suddividendo i pazienti a seconda del diverso gruppo sperimentale di appartenenza. In tutti e quattro i casi risulta un </a:t>
            </a:r>
            <a:r>
              <a:rPr lang="it-IT" b="1" dirty="0"/>
              <a:t>indice di apprezzamento nettamente migliore </a:t>
            </a:r>
            <a:r>
              <a:rPr lang="it-IT" b="0" dirty="0"/>
              <a:t>sia</a:t>
            </a:r>
            <a:r>
              <a:rPr lang="it-IT" b="1" dirty="0"/>
              <a:t> T0 che a T1 </a:t>
            </a:r>
            <a:r>
              <a:rPr lang="it-IT" dirty="0"/>
              <a:t>verso gli alimenti testati.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8B507-7F8C-49EB-98C3-A45EB7006FA1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1167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Per quanto riguarda la </a:t>
            </a:r>
            <a:r>
              <a:rPr lang="it-IT" b="1" dirty="0"/>
              <a:t>verifica dell'adeguatezza nutrizionale </a:t>
            </a:r>
            <a:r>
              <a:rPr lang="it-IT" dirty="0"/>
              <a:t>dell'alternativa proposta, è stato effettuato in </a:t>
            </a:r>
            <a:r>
              <a:rPr lang="it-IT" b="1" dirty="0"/>
              <a:t>prelievo ematico a T0 e a T1</a:t>
            </a:r>
            <a:r>
              <a:rPr lang="it-IT" dirty="0"/>
              <a:t>, confrontando eventuali differenze. Per tutti i </a:t>
            </a:r>
            <a:r>
              <a:rPr lang="it-IT" b="1" dirty="0"/>
              <a:t>parametri ematochimici </a:t>
            </a:r>
            <a:r>
              <a:rPr lang="it-IT" dirty="0"/>
              <a:t>che sono stati presi in considerazione, si rileva un </a:t>
            </a:r>
            <a:r>
              <a:rPr lang="it-IT" b="1" dirty="0"/>
              <a:t>andamento perfettamente sovrapponibile </a:t>
            </a:r>
            <a:r>
              <a:rPr lang="it-IT" dirty="0"/>
              <a:t>rispetto allo svezzamento standard, </a:t>
            </a:r>
            <a:r>
              <a:rPr lang="it-IT" b="1" dirty="0"/>
              <a:t>confermando l'adeguatezza nutrizionale </a:t>
            </a:r>
            <a:r>
              <a:rPr lang="it-IT" dirty="0"/>
              <a:t>dell'alternativa proposta. In particolar modo abbiamo </a:t>
            </a:r>
            <a:r>
              <a:rPr lang="it-IT" b="1" dirty="0"/>
              <a:t>focalizzato l'attenzione</a:t>
            </a:r>
            <a:r>
              <a:rPr lang="it-IT" dirty="0"/>
              <a:t>, tenendo conto delle diverse caratteristiche del prodotto, sulle </a:t>
            </a:r>
            <a:r>
              <a:rPr lang="it-IT" b="1" dirty="0"/>
              <a:t>proteine totali </a:t>
            </a:r>
            <a:r>
              <a:rPr lang="it-IT" dirty="0"/>
              <a:t>e sulla </a:t>
            </a:r>
            <a:r>
              <a:rPr lang="it-IT" b="1" dirty="0"/>
              <a:t>vitamina D3</a:t>
            </a:r>
            <a:r>
              <a:rPr lang="it-IT" dirty="0"/>
              <a:t>. Per quanto riguarda la </a:t>
            </a:r>
            <a:r>
              <a:rPr lang="it-IT" b="1" dirty="0"/>
              <a:t>vitamina D3</a:t>
            </a:r>
            <a:r>
              <a:rPr lang="it-IT" dirty="0"/>
              <a:t>, </a:t>
            </a:r>
            <a:r>
              <a:rPr lang="it-IT" b="1" dirty="0"/>
              <a:t>l'andamento delle rette di media differenziale non rileva nessuna differenza statisticamente significativa tra i due piani di svezzamento</a:t>
            </a:r>
            <a:r>
              <a:rPr lang="it-IT" dirty="0"/>
              <a:t>, ma si ha un aumento unicamente correlabile agli effetti post chirurgia bariatrica sul totale dei pazienti. Diversa situazione per la concentrazione delle proteine totali, per cui il p-value si avvicina molto al valore soglia e potrebbe essere interpretato con una maggiore elasticità, suggerendo una migliore adeguatezza nutrizionale con un miglior mantenimento proteico.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8B507-7F8C-49EB-98C3-A45EB7006FA1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6488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Nei </a:t>
            </a:r>
            <a:r>
              <a:rPr lang="it-IT" b="1" dirty="0"/>
              <a:t>grafici soprastanti </a:t>
            </a:r>
            <a:r>
              <a:rPr lang="it-IT" dirty="0"/>
              <a:t>vengono mostrati </a:t>
            </a:r>
            <a:r>
              <a:rPr lang="it-IT" b="1" dirty="0"/>
              <a:t>alcuni dei parametri ematochimici principali </a:t>
            </a:r>
            <a:r>
              <a:rPr lang="it-IT" dirty="0"/>
              <a:t>che sono stati considerati. Si rileva un forte abbassamento dei livelli di </a:t>
            </a:r>
            <a:r>
              <a:rPr lang="it-IT" b="1" dirty="0"/>
              <a:t>glicemia, </a:t>
            </a:r>
            <a:r>
              <a:rPr lang="it-IT" b="0" dirty="0"/>
              <a:t>un</a:t>
            </a:r>
            <a:r>
              <a:rPr lang="it-IT" b="1" dirty="0"/>
              <a:t> </a:t>
            </a:r>
            <a:r>
              <a:rPr lang="it-IT" dirty="0"/>
              <a:t>miglioramento del </a:t>
            </a:r>
            <a:r>
              <a:rPr lang="it-IT" b="1" dirty="0"/>
              <a:t>profilo lipidico generale a carico del colesterolo LDL, </a:t>
            </a:r>
            <a:r>
              <a:rPr lang="it-IT" dirty="0"/>
              <a:t>miglioramento dei </a:t>
            </a:r>
            <a:r>
              <a:rPr lang="it-IT" b="1" dirty="0"/>
              <a:t>livelli di vitamina B 12</a:t>
            </a:r>
            <a:r>
              <a:rPr lang="it-IT" dirty="0"/>
              <a:t>, mentre nessuna variazione importante per </a:t>
            </a:r>
            <a:r>
              <a:rPr lang="it-IT" b="1" dirty="0"/>
              <a:t>l'acido folico</a:t>
            </a:r>
            <a:r>
              <a:rPr lang="it-IT" dirty="0"/>
              <a:t>. Tutti questi aspetti tengono conto unicamente di variazioni sul </a:t>
            </a:r>
            <a:r>
              <a:rPr lang="it-IT" b="1" dirty="0"/>
              <a:t>totale dei pazienti </a:t>
            </a:r>
            <a:r>
              <a:rPr lang="it-IT" dirty="0"/>
              <a:t>riferibili solo agli </a:t>
            </a:r>
            <a:r>
              <a:rPr lang="it-IT" b="1" dirty="0"/>
              <a:t>effetti successivi all'intervento e non al piano di svezzamento seguito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8B507-7F8C-49EB-98C3-A45EB7006FA1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7026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Anche per quanto riguarda </a:t>
            </a:r>
            <a:r>
              <a:rPr lang="it-IT" b="1" dirty="0"/>
              <a:t>possibili effetti collaterali</a:t>
            </a:r>
            <a:r>
              <a:rPr lang="it-IT" dirty="0"/>
              <a:t>, l'alternativa proposta risulta essere del tutto </a:t>
            </a:r>
            <a:r>
              <a:rPr lang="it-IT" b="1" dirty="0"/>
              <a:t>comparabile</a:t>
            </a:r>
            <a:r>
              <a:rPr lang="it-IT" dirty="0"/>
              <a:t> rispetto al piano di svezzamento standard di riferimento. Questo è stato approfondito tramite lo </a:t>
            </a:r>
            <a:r>
              <a:rPr lang="it-IT" b="1" dirty="0"/>
              <a:t>studio di parametri ematochimici</a:t>
            </a:r>
            <a:r>
              <a:rPr lang="it-IT" dirty="0"/>
              <a:t> come </a:t>
            </a:r>
            <a:r>
              <a:rPr lang="it-IT" b="1" dirty="0"/>
              <a:t>creatinina</a:t>
            </a:r>
            <a:r>
              <a:rPr lang="it-IT" dirty="0"/>
              <a:t>, </a:t>
            </a:r>
            <a:r>
              <a:rPr lang="it-IT" b="1" dirty="0"/>
              <a:t>AST</a:t>
            </a:r>
            <a:r>
              <a:rPr lang="it-IT" dirty="0"/>
              <a:t> e </a:t>
            </a:r>
            <a:r>
              <a:rPr lang="it-IT" b="1" dirty="0"/>
              <a:t>ALT</a:t>
            </a:r>
            <a:r>
              <a:rPr lang="it-IT" dirty="0"/>
              <a:t> per quanto riguarda la </a:t>
            </a:r>
            <a:r>
              <a:rPr lang="it-IT" b="1" dirty="0"/>
              <a:t>salute renale ed epatica</a:t>
            </a:r>
            <a:r>
              <a:rPr lang="it-IT" dirty="0"/>
              <a:t>. E tramite la </a:t>
            </a:r>
            <a:r>
              <a:rPr lang="it-IT" b="1" dirty="0"/>
              <a:t>conduzione di interviste settimanali </a:t>
            </a:r>
            <a:r>
              <a:rPr lang="it-IT" dirty="0"/>
              <a:t>che riportassero </a:t>
            </a:r>
            <a:r>
              <a:rPr lang="it-IT" b="1" dirty="0"/>
              <a:t>segnalazioni soggettive </a:t>
            </a:r>
            <a:r>
              <a:rPr lang="it-IT" dirty="0"/>
              <a:t>da parte dei pazienti, soprattutto per quanto riguarda </a:t>
            </a:r>
            <a:r>
              <a:rPr lang="it-IT" b="1" dirty="0"/>
              <a:t>eventuali problemi di natura gastrointestinale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8B507-7F8C-49EB-98C3-A45EB7006FA1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355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Nei </a:t>
            </a:r>
            <a:r>
              <a:rPr lang="it-IT" b="1" dirty="0"/>
              <a:t>grafici sovrastanti </a:t>
            </a:r>
            <a:r>
              <a:rPr lang="it-IT" dirty="0"/>
              <a:t>e vengono riportati </a:t>
            </a:r>
            <a:r>
              <a:rPr lang="it-IT" b="1" dirty="0"/>
              <a:t>alcuni dei principali indici di composizione corporea </a:t>
            </a:r>
            <a:r>
              <a:rPr lang="it-IT" dirty="0"/>
              <a:t>che sono stati valutati e </a:t>
            </a:r>
            <a:r>
              <a:rPr lang="it-IT" b="1" dirty="0"/>
              <a:t>anche in questo caso </a:t>
            </a:r>
            <a:r>
              <a:rPr lang="it-IT" dirty="0"/>
              <a:t>risulta che l'alternativa proposta è del tutto sovrapponibile al decorso con lo standard di riferimento. Le </a:t>
            </a:r>
            <a:r>
              <a:rPr lang="it-IT" b="1" dirty="0"/>
              <a:t>differenze statisticamente significative </a:t>
            </a:r>
            <a:r>
              <a:rPr lang="it-IT" dirty="0"/>
              <a:t>sono rilevabili unicamente sul </a:t>
            </a:r>
            <a:r>
              <a:rPr lang="it-IT" b="1" dirty="0"/>
              <a:t>totale dei pazienti </a:t>
            </a:r>
            <a:r>
              <a:rPr lang="it-IT" dirty="0"/>
              <a:t>in riferimento agli </a:t>
            </a:r>
            <a:r>
              <a:rPr lang="it-IT" b="1" dirty="0"/>
              <a:t>effetti dell'intervento </a:t>
            </a:r>
            <a:r>
              <a:rPr lang="it-IT" dirty="0"/>
              <a:t>a un mese dall'operazione, con una </a:t>
            </a:r>
            <a:r>
              <a:rPr lang="it-IT" b="1" dirty="0"/>
              <a:t>riduzione del peso corporeo pari al 5-18% </a:t>
            </a:r>
            <a:r>
              <a:rPr lang="it-IT" dirty="0"/>
              <a:t>rispetto alla condizione iniziale.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8B507-7F8C-49EB-98C3-A45EB7006FA1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9761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Oltre a tutte queste valutazioni</a:t>
            </a:r>
            <a:r>
              <a:rPr lang="it-IT" dirty="0"/>
              <a:t>, effettuate unicamente per proporre un piano di svezzamento </a:t>
            </a:r>
            <a:r>
              <a:rPr lang="it-IT" b="1" dirty="0"/>
              <a:t>alternativo</a:t>
            </a:r>
            <a:r>
              <a:rPr lang="it-IT" dirty="0"/>
              <a:t> rispetto allo standard, è stato approfondito anche un'ulteriore problematica comunemente presente nei pazienti post bariatrici, ovvero </a:t>
            </a:r>
            <a:r>
              <a:rPr lang="it-IT" b="1" dirty="0"/>
              <a:t>l'alterazione dal punto di vista gustativo</a:t>
            </a:r>
            <a:r>
              <a:rPr lang="it-IT" dirty="0"/>
              <a:t>. Tale aspetto risulta essere ampiamente documentato in </a:t>
            </a:r>
            <a:r>
              <a:rPr lang="it-IT" b="1" dirty="0"/>
              <a:t>letteratura</a:t>
            </a:r>
            <a:r>
              <a:rPr lang="it-IT" dirty="0"/>
              <a:t>, è pari a essere associato a possibili modifiche anatomiche a carico del </a:t>
            </a:r>
            <a:r>
              <a:rPr lang="it-IT" b="1" dirty="0"/>
              <a:t>nervo vago </a:t>
            </a:r>
            <a:r>
              <a:rPr lang="it-IT" dirty="0"/>
              <a:t>e alterazioni dei </a:t>
            </a:r>
            <a:r>
              <a:rPr lang="it-IT" b="1" dirty="0"/>
              <a:t>meccanismi ormonali </a:t>
            </a:r>
            <a:r>
              <a:rPr lang="it-IT" dirty="0"/>
              <a:t>e regolatori del senso di fame e sazietà, che possono quindi avere un effetto sulla diversa percezione gustativa, anche se i </a:t>
            </a:r>
            <a:r>
              <a:rPr lang="it-IT" b="1" dirty="0"/>
              <a:t>meccanismi non sono ancora noti.</a:t>
            </a:r>
          </a:p>
          <a:p>
            <a:r>
              <a:rPr lang="it-IT" dirty="0"/>
              <a:t>Per poter approfondire questo aspetto, a ciascun paziente ho </a:t>
            </a:r>
            <a:r>
              <a:rPr lang="it-IT" b="1" dirty="0"/>
              <a:t>somministrato un apposito test del gusto convalidato</a:t>
            </a:r>
            <a:r>
              <a:rPr lang="it-IT" dirty="0"/>
              <a:t>, tramite </a:t>
            </a:r>
            <a:r>
              <a:rPr lang="it-IT" b="1" dirty="0"/>
              <a:t>taste strips</a:t>
            </a:r>
            <a:r>
              <a:rPr lang="it-IT" dirty="0"/>
              <a:t>, per cui ciascun paziente ha dovuto </a:t>
            </a:r>
            <a:r>
              <a:rPr lang="it-IT" b="1" dirty="0"/>
              <a:t>riconoscere</a:t>
            </a:r>
            <a:r>
              <a:rPr lang="it-IT" dirty="0"/>
              <a:t> il gusto somministrato in cieco (dolce, aspro, amaro e salato) e fornire un valore a seconda della percezione su una </a:t>
            </a:r>
            <a:r>
              <a:rPr lang="it-IT" b="1" dirty="0"/>
              <a:t>scala di intensità da 0 a 3</a:t>
            </a:r>
            <a:r>
              <a:rPr lang="it-IT" dirty="0"/>
              <a:t>. Il test è stato effettuato </a:t>
            </a:r>
            <a:r>
              <a:rPr lang="it-IT" b="1" dirty="0"/>
              <a:t>sia nella fase di ricovero che al primo follow up </a:t>
            </a:r>
            <a:r>
              <a:rPr lang="it-IT" dirty="0"/>
              <a:t>per rilevare eventuali </a:t>
            </a:r>
            <a:r>
              <a:rPr lang="it-IT" b="1" dirty="0"/>
              <a:t>variazioni a seguito dell'intervento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8B507-7F8C-49EB-98C3-A45EB7006FA1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2060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 questa slide sono </a:t>
            </a:r>
            <a:r>
              <a:rPr lang="it-IT" b="1" dirty="0"/>
              <a:t>riportate le tabelle di contingenza </a:t>
            </a:r>
            <a:r>
              <a:rPr lang="it-IT" dirty="0"/>
              <a:t>che mostrano i </a:t>
            </a:r>
            <a:r>
              <a:rPr lang="it-IT" b="0" dirty="0"/>
              <a:t>valori di intensità </a:t>
            </a:r>
            <a:r>
              <a:rPr lang="it-IT" dirty="0"/>
              <a:t>indicati dai pazienti </a:t>
            </a:r>
            <a:r>
              <a:rPr lang="it-IT" b="1" dirty="0"/>
              <a:t>per ciascun gusto</a:t>
            </a:r>
            <a:r>
              <a:rPr lang="it-IT" dirty="0"/>
              <a:t>, con </a:t>
            </a:r>
            <a:r>
              <a:rPr lang="it-IT" b="1" dirty="0"/>
              <a:t>differenza tra T0 e T1</a:t>
            </a:r>
            <a:r>
              <a:rPr lang="it-IT" dirty="0"/>
              <a:t>. Questi dati sono stati studiati tramite </a:t>
            </a:r>
            <a:r>
              <a:rPr lang="it-IT" b="1" dirty="0"/>
              <a:t>test di t di Student, </a:t>
            </a:r>
            <a:r>
              <a:rPr lang="it-IT" b="0" dirty="0"/>
              <a:t>in</a:t>
            </a:r>
            <a:r>
              <a:rPr lang="it-IT" b="1" dirty="0"/>
              <a:t> </a:t>
            </a:r>
            <a:r>
              <a:rPr lang="it-IT" dirty="0"/>
              <a:t>associazione ad un </a:t>
            </a:r>
            <a:r>
              <a:rPr lang="it-IT" b="1" dirty="0"/>
              <a:t>test esatto di Fisher (</a:t>
            </a:r>
            <a:r>
              <a:rPr lang="it-IT" dirty="0"/>
              <a:t>una </a:t>
            </a:r>
            <a:r>
              <a:rPr lang="it-IT" b="1" dirty="0"/>
              <a:t>variazione del test chi quadrato di Pearson) </a:t>
            </a:r>
            <a:r>
              <a:rPr lang="it-IT" dirty="0"/>
              <a:t>studiando la </a:t>
            </a:r>
            <a:r>
              <a:rPr lang="it-IT" b="1" i="0" dirty="0"/>
              <a:t>significatività esatta bilaterale</a:t>
            </a:r>
            <a:r>
              <a:rPr lang="it-IT" dirty="0"/>
              <a:t>. Ne è risultato che per i gusti </a:t>
            </a:r>
            <a:r>
              <a:rPr lang="it-IT" b="1" dirty="0"/>
              <a:t>aspro e salato </a:t>
            </a:r>
            <a:r>
              <a:rPr lang="it-IT" dirty="0"/>
              <a:t>sulla scala di intensità si rileva una variazione statisticamente significativa nei pazienti testati.</a:t>
            </a:r>
          </a:p>
          <a:p>
            <a:r>
              <a:rPr lang="it-IT" dirty="0"/>
              <a:t>Questo aspetto è stato poi anche </a:t>
            </a:r>
            <a:r>
              <a:rPr lang="it-IT" b="1" dirty="0"/>
              <a:t>ulteriormente approfondito </a:t>
            </a:r>
            <a:r>
              <a:rPr lang="it-IT" dirty="0"/>
              <a:t>tramite la </a:t>
            </a:r>
            <a:r>
              <a:rPr lang="it-IT" b="1" dirty="0"/>
              <a:t>conduzione delle interviste settimanali</a:t>
            </a:r>
            <a:r>
              <a:rPr lang="it-IT" dirty="0"/>
              <a:t>, nelle quali i pazienti hanno riportato un'alterazione </a:t>
            </a:r>
            <a:r>
              <a:rPr lang="it-IT" b="1" dirty="0"/>
              <a:t>soggettiva</a:t>
            </a:r>
            <a:r>
              <a:rPr lang="it-IT" dirty="0"/>
              <a:t> della percezione dei gusti nel </a:t>
            </a:r>
            <a:r>
              <a:rPr lang="it-IT" b="1" dirty="0"/>
              <a:t>46,7% dei casi</a:t>
            </a:r>
            <a:r>
              <a:rPr lang="it-IT" dirty="0"/>
              <a:t>, spesso indicando un'incapacità del </a:t>
            </a:r>
            <a:r>
              <a:rPr lang="it-IT" b="1" dirty="0"/>
              <a:t>corretto di riconoscimento per alcuni sapori</a:t>
            </a:r>
            <a:r>
              <a:rPr lang="it-IT" dirty="0"/>
              <a:t>, ovvero aspro, salato e amaro, soprattutto in correlazione ad aromi particolari come </a:t>
            </a:r>
            <a:r>
              <a:rPr lang="it-IT" b="1" dirty="0"/>
              <a:t>carne o pesce</a:t>
            </a:r>
            <a:r>
              <a:rPr lang="it-IT" dirty="0"/>
              <a:t>. Si ha spesso anche </a:t>
            </a:r>
            <a:r>
              <a:rPr lang="it-IT" b="1" dirty="0"/>
              <a:t>un'intensificazione soggettiva della percezione del gusto dolce</a:t>
            </a:r>
            <a:r>
              <a:rPr lang="it-IT" dirty="0"/>
              <a:t>, percepito come troppo sgradevole ed intenso.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8B507-7F8C-49EB-98C3-A45EB7006FA1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61864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In conclusione</a:t>
            </a:r>
            <a:r>
              <a:rPr lang="it-IT" dirty="0"/>
              <a:t>, possiamo quindi affermare che </a:t>
            </a:r>
            <a:r>
              <a:rPr lang="it-IT" b="1" dirty="0"/>
              <a:t>l'alternativa proposta </a:t>
            </a:r>
            <a:r>
              <a:rPr lang="it-IT" dirty="0"/>
              <a:t>come piano di svezzamento alternativo è risultata sicuramente </a:t>
            </a:r>
            <a:r>
              <a:rPr lang="it-IT" b="1" dirty="0"/>
              <a:t>adeguata</a:t>
            </a:r>
            <a:r>
              <a:rPr lang="it-IT" dirty="0"/>
              <a:t> sia da un punto di vista </a:t>
            </a:r>
            <a:r>
              <a:rPr lang="it-IT" b="1" dirty="0"/>
              <a:t>nutrizionale</a:t>
            </a:r>
            <a:r>
              <a:rPr lang="it-IT" dirty="0"/>
              <a:t>, sia per quanto riguarda il </a:t>
            </a:r>
            <a:r>
              <a:rPr lang="it-IT" b="1" dirty="0"/>
              <a:t>decorso</a:t>
            </a:r>
            <a:r>
              <a:rPr lang="it-IT" dirty="0"/>
              <a:t> del cambiamento in termini ponderali e di </a:t>
            </a:r>
            <a:r>
              <a:rPr lang="it-IT" b="1" dirty="0"/>
              <a:t>composizione corporea</a:t>
            </a:r>
            <a:r>
              <a:rPr lang="it-IT" dirty="0"/>
              <a:t>. Questo in associazione comunque ha un </a:t>
            </a:r>
            <a:r>
              <a:rPr lang="it-IT" b="1" dirty="0"/>
              <a:t>miglior gradimento </a:t>
            </a:r>
            <a:r>
              <a:rPr lang="it-IT" dirty="0"/>
              <a:t>della dieta da parte dei pazienti, data la maggiore </a:t>
            </a:r>
            <a:r>
              <a:rPr lang="it-IT" b="1" dirty="0"/>
              <a:t>palatabilità</a:t>
            </a:r>
            <a:r>
              <a:rPr lang="it-IT" dirty="0"/>
              <a:t> degli alimenti utilizzati. Allo stesso tempo sarebbe però opportuno ripetere l'analisi su una </a:t>
            </a:r>
            <a:r>
              <a:rPr lang="it-IT" b="1" dirty="0"/>
              <a:t>dimensione campionaria più ampia </a:t>
            </a:r>
            <a:r>
              <a:rPr lang="it-IT" dirty="0"/>
              <a:t>per riuscire a rilevare delle differenze statisticamente significative che, su un numero limitato di pazienti come quello da me considerato, non sono risultate evidenti. In ultima analisi sarebbe opportuno approfondire anche i meccanismi che sono alla base dell'alterazione gustativa che abbiamo rilevato essere presente nei pazienti post bariatrici mediante opportuni campionamenti e analisi, per quanto riguarda quelli che possono essere proprio i meccanismi biochimici ed enzimatici alla base di tale processo di modifica sensoriale.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8B507-7F8C-49EB-98C3-A45EB7006FA1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542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Secondo i dati presenti in </a:t>
            </a:r>
            <a:r>
              <a:rPr lang="it-IT" b="1" dirty="0"/>
              <a:t>letteratura</a:t>
            </a:r>
            <a:r>
              <a:rPr lang="it-IT" dirty="0"/>
              <a:t>, è ampiamente dimostrato come la </a:t>
            </a:r>
            <a:r>
              <a:rPr lang="it-IT" b="1" dirty="0"/>
              <a:t>chirurgia bariatrica </a:t>
            </a:r>
            <a:r>
              <a:rPr lang="it-IT" dirty="0"/>
              <a:t>risulti essere </a:t>
            </a:r>
            <a:r>
              <a:rPr lang="it-IT" b="1" dirty="0"/>
              <a:t>uno dei trattamenti più efficaci </a:t>
            </a:r>
            <a:r>
              <a:rPr lang="it-IT" dirty="0"/>
              <a:t>nell'ambito dell'</a:t>
            </a:r>
            <a:r>
              <a:rPr lang="it-IT" b="1" dirty="0"/>
              <a:t>obesità grave</a:t>
            </a:r>
            <a:r>
              <a:rPr lang="it-IT" dirty="0"/>
              <a:t>, in particolar modo per il </a:t>
            </a:r>
            <a:r>
              <a:rPr lang="it-IT" b="1" dirty="0"/>
              <a:t>miglioramento generale della qualità di vita del soggetto</a:t>
            </a:r>
            <a:r>
              <a:rPr lang="it-IT" dirty="0"/>
              <a:t>, con una </a:t>
            </a:r>
            <a:r>
              <a:rPr lang="it-IT" b="1" dirty="0"/>
              <a:t>riduzione del rischio di mortalità </a:t>
            </a:r>
            <a:r>
              <a:rPr lang="it-IT" dirty="0"/>
              <a:t>in associazione a tutte le </a:t>
            </a:r>
            <a:r>
              <a:rPr lang="it-IT" b="1" dirty="0"/>
              <a:t>principali comorbidità </a:t>
            </a:r>
            <a:r>
              <a:rPr lang="it-IT" dirty="0"/>
              <a:t>correlate a tale condizione patologica, come ad esempio ipercolesterolemia, ipertensione, sindrome metabolica e diabete mellito di tipo 2.</a:t>
            </a:r>
          </a:p>
          <a:p>
            <a:endParaRPr lang="it-IT" dirty="0"/>
          </a:p>
          <a:p>
            <a:endParaRPr lang="it-IT" dirty="0"/>
          </a:p>
          <a:p>
            <a:r>
              <a:rPr lang="it-IT" i="1" dirty="0"/>
              <a:t>Spiegare meglio le comorbidità.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8B507-7F8C-49EB-98C3-A45EB7006FA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11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Oltre agli aspetti prettamente positivi </a:t>
            </a:r>
            <a:r>
              <a:rPr lang="it-IT" dirty="0"/>
              <a:t>che si associano alla chirurgia bariatrica, è però necessario evidenziare anche </a:t>
            </a:r>
            <a:r>
              <a:rPr lang="it-IT" b="1" dirty="0"/>
              <a:t>possibili problematiche</a:t>
            </a:r>
            <a:r>
              <a:rPr lang="it-IT" dirty="0"/>
              <a:t>, soprattutto dal punto di vista di </a:t>
            </a:r>
            <a:r>
              <a:rPr lang="it-IT" b="1" dirty="0"/>
              <a:t>carenze nutrizionali</a:t>
            </a:r>
            <a:r>
              <a:rPr lang="it-IT" dirty="0"/>
              <a:t>, questo è legato al fatto che la </a:t>
            </a:r>
            <a:r>
              <a:rPr lang="it-IT" b="1" dirty="0"/>
              <a:t>modifica morfologico funzionale dell'apparato gastrointestinale </a:t>
            </a:r>
            <a:r>
              <a:rPr lang="it-IT" dirty="0"/>
              <a:t>può definire un'eventuale condizione di </a:t>
            </a:r>
            <a:r>
              <a:rPr lang="it-IT" b="1" dirty="0"/>
              <a:t>malassorbimento</a:t>
            </a:r>
            <a:r>
              <a:rPr lang="it-IT" dirty="0"/>
              <a:t>. Tale poi da comportare diverse </a:t>
            </a:r>
            <a:r>
              <a:rPr lang="it-IT" b="1" dirty="0"/>
              <a:t>complicanze</a:t>
            </a:r>
            <a:r>
              <a:rPr lang="it-IT" dirty="0"/>
              <a:t>, etc..</a:t>
            </a:r>
          </a:p>
          <a:p>
            <a:endParaRPr lang="it-IT" dirty="0"/>
          </a:p>
          <a:p>
            <a:endParaRPr lang="it-IT" dirty="0"/>
          </a:p>
          <a:p>
            <a:r>
              <a:rPr lang="it-IT" i="1" dirty="0"/>
              <a:t>Quali complicanze e carenze?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8B507-7F8C-49EB-98C3-A45EB7006FA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2144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Tenendo conto</a:t>
            </a:r>
            <a:r>
              <a:rPr lang="it-IT" dirty="0"/>
              <a:t> di queste problematiche e delle </a:t>
            </a:r>
            <a:r>
              <a:rPr lang="it-IT" b="1" dirty="0"/>
              <a:t>eventuali carenze dal punto di vista nutrizionale</a:t>
            </a:r>
            <a:r>
              <a:rPr lang="it-IT" dirty="0"/>
              <a:t>, la </a:t>
            </a:r>
            <a:r>
              <a:rPr lang="it-IT" b="1" dirty="0"/>
              <a:t>mia ricerca </a:t>
            </a:r>
            <a:r>
              <a:rPr lang="it-IT" dirty="0"/>
              <a:t>si colloca proprio nell'ambito delle </a:t>
            </a:r>
            <a:r>
              <a:rPr lang="it-IT" b="1" dirty="0"/>
              <a:t>prime quattro settimane</a:t>
            </a:r>
            <a:r>
              <a:rPr lang="it-IT" dirty="0"/>
              <a:t> successive all'intervento, nelle quali il paziente deve seguire una </a:t>
            </a:r>
            <a:r>
              <a:rPr lang="it-IT" b="1" dirty="0"/>
              <a:t>dieta a consistenza liquida semiliquida </a:t>
            </a:r>
            <a:r>
              <a:rPr lang="it-IT" dirty="0"/>
              <a:t>prima di </a:t>
            </a:r>
            <a:r>
              <a:rPr lang="it-IT" b="1" dirty="0"/>
              <a:t>tornare gradualmente </a:t>
            </a:r>
            <a:r>
              <a:rPr lang="it-IT" dirty="0"/>
              <a:t>ad un'alimentazione regolare nei mesi successivi. I pazienti considerati in questo studio sono stati </a:t>
            </a:r>
            <a:r>
              <a:rPr lang="it-IT" b="1" dirty="0"/>
              <a:t>arruolati</a:t>
            </a:r>
            <a:r>
              <a:rPr lang="it-IT" dirty="0"/>
              <a:t> durante la fase di pre-ricovero (a T0) e rivisti al primo follow up mensile (a T1).</a:t>
            </a:r>
          </a:p>
          <a:p>
            <a:endParaRPr lang="it-IT" dirty="0"/>
          </a:p>
          <a:p>
            <a:r>
              <a:rPr lang="it-IT" i="1" dirty="0"/>
              <a:t>Percorso bariatrico. Perché questi due </a:t>
            </a:r>
            <a:r>
              <a:rPr lang="it-IT" i="1" dirty="0" err="1"/>
              <a:t>timepoint</a:t>
            </a:r>
            <a:r>
              <a:rPr lang="it-IT" i="1" dirty="0"/>
              <a:t>? Spiegare bene diete di svezzamento nei diversi periodi? Valutazione idoneità bariatrica.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8B507-7F8C-49EB-98C3-A45EB7006FA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092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</a:t>
            </a:r>
            <a:r>
              <a:rPr lang="it-IT" b="1" dirty="0"/>
              <a:t>mio studio </a:t>
            </a:r>
            <a:r>
              <a:rPr lang="it-IT" dirty="0"/>
              <a:t>si è posto </a:t>
            </a:r>
            <a:r>
              <a:rPr lang="it-IT" b="1" dirty="0"/>
              <a:t>l'obiettivo</a:t>
            </a:r>
            <a:r>
              <a:rPr lang="it-IT" dirty="0"/>
              <a:t> di </a:t>
            </a:r>
            <a:r>
              <a:rPr lang="it-IT" b="1" dirty="0"/>
              <a:t>proporre un piano di svezzamento alternativo </a:t>
            </a:r>
            <a:r>
              <a:rPr lang="it-IT" dirty="0"/>
              <a:t>rispetto allo standard di riferimento, utilizzando </a:t>
            </a:r>
            <a:r>
              <a:rPr lang="it-IT" b="1" dirty="0"/>
              <a:t>alimenti con una maggiore palatabilità</a:t>
            </a:r>
            <a:r>
              <a:rPr lang="it-IT" dirty="0"/>
              <a:t>, al fine di agevolare questa </a:t>
            </a:r>
            <a:r>
              <a:rPr lang="it-IT" b="1" dirty="0"/>
              <a:t>prima fase di recupero </a:t>
            </a:r>
            <a:r>
              <a:rPr lang="it-IT" dirty="0"/>
              <a:t>ed </a:t>
            </a:r>
            <a:r>
              <a:rPr lang="it-IT" b="1" dirty="0"/>
              <a:t>evitare possibili carenze </a:t>
            </a:r>
            <a:r>
              <a:rPr lang="it-IT" dirty="0"/>
              <a:t>dal punto di vista nutrizionale. Per fare questo è stata </a:t>
            </a:r>
            <a:r>
              <a:rPr lang="it-IT" b="1" dirty="0"/>
              <a:t>studiata la compliance </a:t>
            </a:r>
            <a:r>
              <a:rPr lang="it-IT" dirty="0"/>
              <a:t>da parte dei pazienti e allo stesso tempo verificata l'effettiva </a:t>
            </a:r>
            <a:r>
              <a:rPr lang="it-IT" b="1" dirty="0"/>
              <a:t>adeguatezza nutrizionale </a:t>
            </a:r>
            <a:r>
              <a:rPr lang="it-IT" dirty="0"/>
              <a:t>e possibili variazioni in termini di </a:t>
            </a:r>
            <a:r>
              <a:rPr lang="it-IT" b="1" dirty="0"/>
              <a:t>composizione corporea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8B507-7F8C-49EB-98C3-A45EB7006FA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9158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</a:t>
            </a:r>
            <a:r>
              <a:rPr lang="it-IT" b="1" dirty="0"/>
              <a:t>dimensione campionaria </a:t>
            </a:r>
            <a:r>
              <a:rPr lang="it-IT" dirty="0"/>
              <a:t>è stata calcolata al fine di identificare possibili </a:t>
            </a:r>
            <a:r>
              <a:rPr lang="it-IT" b="1" dirty="0"/>
              <a:t>differenze statisticamente significative </a:t>
            </a:r>
            <a:r>
              <a:rPr lang="it-IT" dirty="0"/>
              <a:t>tra i due gruppi sperimentali. Considerando </a:t>
            </a:r>
            <a:r>
              <a:rPr lang="it-IT" b="1" dirty="0"/>
              <a:t>l'analisi statistica </a:t>
            </a:r>
            <a:r>
              <a:rPr lang="it-IT" dirty="0"/>
              <a:t>prestabilita dal protocollo, è stato stimato un </a:t>
            </a:r>
            <a:r>
              <a:rPr lang="it-IT" b="1" dirty="0"/>
              <a:t>numero di 14 pazienti per gruppo</a:t>
            </a:r>
            <a:r>
              <a:rPr lang="it-IT" dirty="0"/>
              <a:t>, con un </a:t>
            </a:r>
            <a:r>
              <a:rPr lang="it-IT" b="1" dirty="0"/>
              <a:t>incremento del 10% </a:t>
            </a:r>
            <a:r>
              <a:rPr lang="it-IT" dirty="0"/>
              <a:t>per possibili drop out, arrivando quindi a un numero complessivo di </a:t>
            </a:r>
            <a:r>
              <a:rPr lang="it-IT" b="1" dirty="0"/>
              <a:t>32 pazienti </a:t>
            </a:r>
            <a:r>
              <a:rPr lang="it-IT" dirty="0"/>
              <a:t>da arruolare. Per quanto riguarda i </a:t>
            </a:r>
            <a:r>
              <a:rPr lang="it-IT" b="1" dirty="0"/>
              <a:t>principali criteri di inclusione ed esclusione</a:t>
            </a:r>
            <a:r>
              <a:rPr lang="it-IT" dirty="0"/>
              <a:t>, sono stati considerati gli </a:t>
            </a:r>
            <a:r>
              <a:rPr lang="it-IT" b="1" dirty="0"/>
              <a:t>stessi criteri per l'idoneità </a:t>
            </a:r>
            <a:r>
              <a:rPr lang="it-IT" dirty="0"/>
              <a:t>alla candidatura per la chirurgia bariatrica.</a:t>
            </a:r>
          </a:p>
          <a:p>
            <a:endParaRPr lang="it-IT" i="1" dirty="0"/>
          </a:p>
          <a:p>
            <a:r>
              <a:rPr lang="it-IT" i="1" dirty="0"/>
              <a:t>Dettagli sulla stima della dimensione campionaria, criteri di inclusione ed esclusione.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8B507-7F8C-49EB-98C3-A45EB7006FA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304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Di questi </a:t>
            </a:r>
            <a:r>
              <a:rPr lang="it-IT" b="1" dirty="0"/>
              <a:t>32 pazienti ho arruolato 27 donne e 5 uomini</a:t>
            </a:r>
            <a:r>
              <a:rPr lang="it-IT" dirty="0"/>
              <a:t>, che sono stati poi </a:t>
            </a:r>
            <a:r>
              <a:rPr lang="it-IT" b="1" dirty="0"/>
              <a:t>assegnati</a:t>
            </a:r>
            <a:r>
              <a:rPr lang="it-IT" dirty="0"/>
              <a:t> </a:t>
            </a:r>
            <a:r>
              <a:rPr lang="it-IT" b="1" dirty="0"/>
              <a:t>randomicamente</a:t>
            </a:r>
            <a:r>
              <a:rPr lang="it-IT" dirty="0"/>
              <a:t> ad uno dei due gruppi sperimentali (16 per gruppo). In entrambi i casi si è verificato un caso di </a:t>
            </a:r>
            <a:r>
              <a:rPr lang="it-IT" b="1" dirty="0"/>
              <a:t>drop out </a:t>
            </a:r>
            <a:r>
              <a:rPr lang="it-IT" dirty="0"/>
              <a:t>(entrambe donne) che non è stato poi considerato al primo follow up mensile. Il primo </a:t>
            </a:r>
            <a:r>
              <a:rPr lang="it-IT" b="1" dirty="0"/>
              <a:t>gruppo, A</a:t>
            </a:r>
            <a:r>
              <a:rPr lang="it-IT" dirty="0"/>
              <a:t>,  di intervento è stato svezzato con alimenti a fini medici speciali, ovvero </a:t>
            </a:r>
            <a:r>
              <a:rPr lang="it-IT" b="1" dirty="0"/>
              <a:t>13 tipologie di pasti disidratati </a:t>
            </a:r>
            <a:r>
              <a:rPr lang="it-IT" dirty="0"/>
              <a:t>per cui è stata formulata un'apposita </a:t>
            </a:r>
            <a:r>
              <a:rPr lang="it-IT" b="1" dirty="0"/>
              <a:t>dieta</a:t>
            </a:r>
            <a:r>
              <a:rPr lang="it-IT" dirty="0"/>
              <a:t> che fosse </a:t>
            </a:r>
            <a:r>
              <a:rPr lang="it-IT" b="1" dirty="0"/>
              <a:t>comparabile</a:t>
            </a:r>
            <a:r>
              <a:rPr lang="it-IT" dirty="0"/>
              <a:t> sia dal punto di vista energetico che nutrizionale allo </a:t>
            </a:r>
            <a:r>
              <a:rPr lang="it-IT" b="1" dirty="0"/>
              <a:t>svezzamento standard </a:t>
            </a:r>
            <a:r>
              <a:rPr lang="it-IT" dirty="0"/>
              <a:t>realizzato con </a:t>
            </a:r>
            <a:r>
              <a:rPr lang="it-IT" b="1" dirty="0"/>
              <a:t>omogeneizzati</a:t>
            </a:r>
            <a:r>
              <a:rPr lang="it-IT" dirty="0"/>
              <a:t>, utilizzati per lo svezzamento del </a:t>
            </a:r>
            <a:r>
              <a:rPr lang="it-IT" b="1" dirty="0"/>
              <a:t>gruppo B di controllo</a:t>
            </a:r>
            <a:r>
              <a:rPr lang="it-IT" dirty="0"/>
              <a:t>. Una delle principali differenze consiste nella </a:t>
            </a:r>
            <a:r>
              <a:rPr lang="it-IT" b="1" dirty="0"/>
              <a:t>minore integrazione proteica nel primo caso</a:t>
            </a:r>
            <a:r>
              <a:rPr lang="it-IT" dirty="0"/>
              <a:t>, data la diversa </a:t>
            </a:r>
            <a:r>
              <a:rPr lang="it-IT" b="1" dirty="0"/>
              <a:t>composizione</a:t>
            </a:r>
            <a:r>
              <a:rPr lang="it-IT" dirty="0"/>
              <a:t> del prodotto utilizzato.</a:t>
            </a:r>
          </a:p>
          <a:p>
            <a:endParaRPr lang="it-IT" dirty="0"/>
          </a:p>
          <a:p>
            <a:r>
              <a:rPr lang="it-IT" i="1" dirty="0"/>
              <a:t>Dettagli sull’arruolamento, come è stata fatta la randomizzazione, dettagli sulla dieta.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8B507-7F8C-49EB-98C3-A45EB7006FA1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6044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Gli </a:t>
            </a:r>
            <a:r>
              <a:rPr lang="it-IT" b="1" dirty="0"/>
              <a:t>alimenti a fini medici speciali </a:t>
            </a:r>
            <a:r>
              <a:rPr lang="it-IT" dirty="0"/>
              <a:t>che sono stati proposti ed utilizzati sono </a:t>
            </a:r>
            <a:r>
              <a:rPr lang="it-IT" b="1" dirty="0"/>
              <a:t>liofilizzati</a:t>
            </a:r>
            <a:r>
              <a:rPr lang="it-IT" dirty="0"/>
              <a:t> ricostruibili in acqua, che sono originariamente pensati per </a:t>
            </a:r>
            <a:r>
              <a:rPr lang="it-IT" b="1" dirty="0"/>
              <a:t>pazienti disfagici</a:t>
            </a:r>
            <a:r>
              <a:rPr lang="it-IT" dirty="0"/>
              <a:t>. Essendo prodotti che vengono utilizzati in condizioni di </a:t>
            </a:r>
            <a:r>
              <a:rPr lang="it-IT" b="1" dirty="0"/>
              <a:t>possibile malnutrizione</a:t>
            </a:r>
            <a:r>
              <a:rPr lang="it-IT" dirty="0"/>
              <a:t>, prevedono </a:t>
            </a:r>
            <a:r>
              <a:rPr lang="it-IT" b="1" dirty="0"/>
              <a:t>l'aggiunta di </a:t>
            </a:r>
            <a:r>
              <a:rPr lang="it-IT" dirty="0"/>
              <a:t>vitamina D3, vitamina C e di aminoacidi a catena ramificata in rapporto 2:1:1,  che potrebbero contribuire d un miglior </a:t>
            </a:r>
            <a:r>
              <a:rPr lang="it-IT" b="1" dirty="0"/>
              <a:t>mantenimento della massa muscolare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i="1" dirty="0"/>
              <a:t>Dettagli sul prodotto.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8B507-7F8C-49EB-98C3-A45EB7006FA1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8117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</a:t>
            </a:r>
            <a:r>
              <a:rPr lang="it-IT" b="1" dirty="0"/>
              <a:t>primo obiettivo dello studio </a:t>
            </a:r>
            <a:r>
              <a:rPr lang="it-IT" dirty="0"/>
              <a:t>è stato quello di verificare l'effettivo miglior </a:t>
            </a:r>
            <a:r>
              <a:rPr lang="it-IT" b="1" dirty="0"/>
              <a:t>gradimento</a:t>
            </a:r>
            <a:r>
              <a:rPr lang="it-IT" dirty="0"/>
              <a:t> dei pazienti nei confronti dell'alternativa proposta. Per fare questo (</a:t>
            </a:r>
            <a:r>
              <a:rPr lang="it-IT" b="1" dirty="0"/>
              <a:t>sia a T0 che a T1</a:t>
            </a:r>
            <a:r>
              <a:rPr lang="it-IT" dirty="0"/>
              <a:t>) è stato fornito un </a:t>
            </a:r>
            <a:r>
              <a:rPr lang="it-IT" b="1" dirty="0"/>
              <a:t>assaggio per ciascun prodotto </a:t>
            </a:r>
            <a:r>
              <a:rPr lang="it-IT" dirty="0"/>
              <a:t>(11 omogeneizzati e 11 AFMS) ed è stato assegnando un </a:t>
            </a:r>
            <a:r>
              <a:rPr lang="it-IT" b="1" dirty="0"/>
              <a:t>punteggio di gradimento da 0 a 10 </a:t>
            </a:r>
            <a:r>
              <a:rPr lang="it-IT" dirty="0"/>
              <a:t>per ciascuna </a:t>
            </a:r>
            <a:r>
              <a:rPr lang="it-IT" b="1" dirty="0"/>
              <a:t>percezione sensoriale </a:t>
            </a:r>
            <a:r>
              <a:rPr lang="it-IT" dirty="0"/>
              <a:t>(visiva, olfattiva, gustativa e tattile per quanto riguarda la consistenza) grazie ad un </a:t>
            </a:r>
            <a:r>
              <a:rPr lang="it-IT" b="1" dirty="0"/>
              <a:t>apposito questionario sensoriale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i="1" dirty="0"/>
              <a:t>Dettagli sul questionario sensoriale.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8B507-7F8C-49EB-98C3-A45EB7006FA1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989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:a16="http://schemas.microsoft.com/office/drawing/2014/main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:a16="http://schemas.microsoft.com/office/drawing/2014/main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72.png"/><Relationship Id="rId18" Type="http://schemas.openxmlformats.org/officeDocument/2006/relationships/image" Target="../media/image77.svg"/><Relationship Id="rId3" Type="http://schemas.openxmlformats.org/officeDocument/2006/relationships/image" Target="../media/image58.png"/><Relationship Id="rId7" Type="http://schemas.openxmlformats.org/officeDocument/2006/relationships/image" Target="../media/image68.png"/><Relationship Id="rId12" Type="http://schemas.openxmlformats.org/officeDocument/2006/relationships/image" Target="../media/image71.svg"/><Relationship Id="rId17" Type="http://schemas.openxmlformats.org/officeDocument/2006/relationships/image" Target="../media/image7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5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svg"/><Relationship Id="rId11" Type="http://schemas.openxmlformats.org/officeDocument/2006/relationships/image" Target="../media/image70.png"/><Relationship Id="rId5" Type="http://schemas.openxmlformats.org/officeDocument/2006/relationships/image" Target="../media/image33.png"/><Relationship Id="rId15" Type="http://schemas.openxmlformats.org/officeDocument/2006/relationships/image" Target="../media/image74.png"/><Relationship Id="rId10" Type="http://schemas.openxmlformats.org/officeDocument/2006/relationships/image" Target="../media/image69.jpg"/><Relationship Id="rId4" Type="http://schemas.openxmlformats.org/officeDocument/2006/relationships/image" Target="../media/image59.svg"/><Relationship Id="rId9" Type="http://schemas.openxmlformats.org/officeDocument/2006/relationships/image" Target="../media/image37.svg"/><Relationship Id="rId14" Type="http://schemas.openxmlformats.org/officeDocument/2006/relationships/image" Target="../media/image7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9.emf"/><Relationship Id="rId4" Type="http://schemas.openxmlformats.org/officeDocument/2006/relationships/image" Target="../media/image7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13" Type="http://schemas.openxmlformats.org/officeDocument/2006/relationships/image" Target="../media/image76.png"/><Relationship Id="rId18" Type="http://schemas.openxmlformats.org/officeDocument/2006/relationships/image" Target="../media/image75.svg"/><Relationship Id="rId3" Type="http://schemas.openxmlformats.org/officeDocument/2006/relationships/image" Target="../media/image80.emf"/><Relationship Id="rId7" Type="http://schemas.openxmlformats.org/officeDocument/2006/relationships/image" Target="../media/image82.emf"/><Relationship Id="rId12" Type="http://schemas.openxmlformats.org/officeDocument/2006/relationships/image" Target="../media/image73.sv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1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1.emf"/><Relationship Id="rId11" Type="http://schemas.openxmlformats.org/officeDocument/2006/relationships/image" Target="../media/image72.png"/><Relationship Id="rId5" Type="http://schemas.openxmlformats.org/officeDocument/2006/relationships/chart" Target="../charts/chart3.xml"/><Relationship Id="rId15" Type="http://schemas.openxmlformats.org/officeDocument/2006/relationships/image" Target="../media/image70.png"/><Relationship Id="rId10" Type="http://schemas.openxmlformats.org/officeDocument/2006/relationships/image" Target="../media/image83.emf"/><Relationship Id="rId4" Type="http://schemas.openxmlformats.org/officeDocument/2006/relationships/chart" Target="../charts/chart2.xml"/><Relationship Id="rId9" Type="http://schemas.openxmlformats.org/officeDocument/2006/relationships/chart" Target="../charts/chart5.xml"/><Relationship Id="rId14" Type="http://schemas.openxmlformats.org/officeDocument/2006/relationships/image" Target="../media/image7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13" Type="http://schemas.openxmlformats.org/officeDocument/2006/relationships/image" Target="../media/image37.svg"/><Relationship Id="rId3" Type="http://schemas.openxmlformats.org/officeDocument/2006/relationships/chart" Target="../charts/chart6.xml"/><Relationship Id="rId7" Type="http://schemas.openxmlformats.org/officeDocument/2006/relationships/image" Target="../media/image58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5.emf"/><Relationship Id="rId11" Type="http://schemas.openxmlformats.org/officeDocument/2006/relationships/image" Target="../media/image68.png"/><Relationship Id="rId5" Type="http://schemas.openxmlformats.org/officeDocument/2006/relationships/chart" Target="../charts/chart7.xml"/><Relationship Id="rId10" Type="http://schemas.openxmlformats.org/officeDocument/2006/relationships/image" Target="../media/image34.svg"/><Relationship Id="rId4" Type="http://schemas.openxmlformats.org/officeDocument/2006/relationships/image" Target="../media/image84.emf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3" Type="http://schemas.openxmlformats.org/officeDocument/2006/relationships/chart" Target="../charts/chart8.xml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9.xml"/><Relationship Id="rId5" Type="http://schemas.openxmlformats.org/officeDocument/2006/relationships/image" Target="../media/image87.emf"/><Relationship Id="rId10" Type="http://schemas.openxmlformats.org/officeDocument/2006/relationships/image" Target="../media/image89.emf"/><Relationship Id="rId4" Type="http://schemas.openxmlformats.org/officeDocument/2006/relationships/image" Target="../media/image86.emf"/><Relationship Id="rId9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emf"/><Relationship Id="rId3" Type="http://schemas.openxmlformats.org/officeDocument/2006/relationships/image" Target="../media/image90.png"/><Relationship Id="rId7" Type="http://schemas.openxmlformats.org/officeDocument/2006/relationships/image" Target="../media/image9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1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3" Type="http://schemas.openxmlformats.org/officeDocument/2006/relationships/chart" Target="../charts/chart14.xml"/><Relationship Id="rId7" Type="http://schemas.openxmlformats.org/officeDocument/2006/relationships/chart" Target="../charts/chart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6.emf"/><Relationship Id="rId5" Type="http://schemas.openxmlformats.org/officeDocument/2006/relationships/chart" Target="../charts/chart15.xml"/><Relationship Id="rId10" Type="http://schemas.openxmlformats.org/officeDocument/2006/relationships/chart" Target="../charts/chart17.xml"/><Relationship Id="rId4" Type="http://schemas.openxmlformats.org/officeDocument/2006/relationships/image" Target="../media/image95.emf"/><Relationship Id="rId9" Type="http://schemas.openxmlformats.org/officeDocument/2006/relationships/image" Target="../media/image98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102.png"/><Relationship Id="rId18" Type="http://schemas.openxmlformats.org/officeDocument/2006/relationships/image" Target="../media/image107.svg"/><Relationship Id="rId3" Type="http://schemas.openxmlformats.org/officeDocument/2006/relationships/image" Target="../media/image58.png"/><Relationship Id="rId7" Type="http://schemas.openxmlformats.org/officeDocument/2006/relationships/image" Target="../media/image68.png"/><Relationship Id="rId12" Type="http://schemas.openxmlformats.org/officeDocument/2006/relationships/image" Target="../media/image101.svg"/><Relationship Id="rId17" Type="http://schemas.openxmlformats.org/officeDocument/2006/relationships/image" Target="../media/image106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05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svg"/><Relationship Id="rId11" Type="http://schemas.openxmlformats.org/officeDocument/2006/relationships/image" Target="../media/image100.png"/><Relationship Id="rId5" Type="http://schemas.openxmlformats.org/officeDocument/2006/relationships/image" Target="../media/image33.png"/><Relationship Id="rId15" Type="http://schemas.openxmlformats.org/officeDocument/2006/relationships/image" Target="../media/image104.png"/><Relationship Id="rId10" Type="http://schemas.openxmlformats.org/officeDocument/2006/relationships/image" Target="../media/image99.jpeg"/><Relationship Id="rId19" Type="http://schemas.openxmlformats.org/officeDocument/2006/relationships/image" Target="../media/image108.png"/><Relationship Id="rId4" Type="http://schemas.openxmlformats.org/officeDocument/2006/relationships/image" Target="../media/image59.svg"/><Relationship Id="rId9" Type="http://schemas.openxmlformats.org/officeDocument/2006/relationships/image" Target="../media/image37.svg"/><Relationship Id="rId14" Type="http://schemas.openxmlformats.org/officeDocument/2006/relationships/image" Target="../media/image10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svg"/><Relationship Id="rId13" Type="http://schemas.openxmlformats.org/officeDocument/2006/relationships/image" Target="../media/image106.png"/><Relationship Id="rId3" Type="http://schemas.openxmlformats.org/officeDocument/2006/relationships/image" Target="../media/image109.emf"/><Relationship Id="rId7" Type="http://schemas.openxmlformats.org/officeDocument/2006/relationships/image" Target="../media/image102.png"/><Relationship Id="rId12" Type="http://schemas.openxmlformats.org/officeDocument/2006/relationships/image" Target="../media/image105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2.emf"/><Relationship Id="rId11" Type="http://schemas.openxmlformats.org/officeDocument/2006/relationships/image" Target="../media/image104.png"/><Relationship Id="rId5" Type="http://schemas.openxmlformats.org/officeDocument/2006/relationships/image" Target="../media/image111.emf"/><Relationship Id="rId15" Type="http://schemas.openxmlformats.org/officeDocument/2006/relationships/chart" Target="../charts/chart18.xml"/><Relationship Id="rId10" Type="http://schemas.openxmlformats.org/officeDocument/2006/relationships/image" Target="../media/image101.svg"/><Relationship Id="rId4" Type="http://schemas.openxmlformats.org/officeDocument/2006/relationships/image" Target="../media/image110.emf"/><Relationship Id="rId9" Type="http://schemas.openxmlformats.org/officeDocument/2006/relationships/image" Target="../media/image100.png"/><Relationship Id="rId14" Type="http://schemas.openxmlformats.org/officeDocument/2006/relationships/image" Target="../media/image107.sv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openxmlformats.org/officeDocument/2006/relationships/image" Target="../media/image117.svg"/><Relationship Id="rId26" Type="http://schemas.openxmlformats.org/officeDocument/2006/relationships/image" Target="../media/image125.png"/><Relationship Id="rId3" Type="http://schemas.openxmlformats.org/officeDocument/2006/relationships/image" Target="../media/image65.png"/><Relationship Id="rId21" Type="http://schemas.openxmlformats.org/officeDocument/2006/relationships/image" Target="../media/image120.png"/><Relationship Id="rId7" Type="http://schemas.openxmlformats.org/officeDocument/2006/relationships/customXml" Target="../ink/ink1.xml"/><Relationship Id="rId12" Type="http://schemas.openxmlformats.org/officeDocument/2006/relationships/image" Target="../media/image39.svg"/><Relationship Id="rId17" Type="http://schemas.openxmlformats.org/officeDocument/2006/relationships/image" Target="../media/image116.png"/><Relationship Id="rId25" Type="http://schemas.openxmlformats.org/officeDocument/2006/relationships/image" Target="../media/image124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43.svg"/><Relationship Id="rId20" Type="http://schemas.openxmlformats.org/officeDocument/2006/relationships/image" Target="../media/image119.svg"/><Relationship Id="rId29" Type="http://schemas.openxmlformats.org/officeDocument/2006/relationships/image" Target="../media/image12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5.svg"/><Relationship Id="rId11" Type="http://schemas.openxmlformats.org/officeDocument/2006/relationships/image" Target="../media/image38.png"/><Relationship Id="rId24" Type="http://schemas.openxmlformats.org/officeDocument/2006/relationships/image" Target="../media/image123.svg"/><Relationship Id="rId5" Type="http://schemas.openxmlformats.org/officeDocument/2006/relationships/image" Target="../media/image114.png"/><Relationship Id="rId15" Type="http://schemas.openxmlformats.org/officeDocument/2006/relationships/image" Target="../media/image42.png"/><Relationship Id="rId23" Type="http://schemas.openxmlformats.org/officeDocument/2006/relationships/image" Target="../media/image122.png"/><Relationship Id="rId28" Type="http://schemas.openxmlformats.org/officeDocument/2006/relationships/image" Target="../media/image127.png"/><Relationship Id="rId10" Type="http://schemas.openxmlformats.org/officeDocument/2006/relationships/image" Target="../media/image117.png"/><Relationship Id="rId19" Type="http://schemas.openxmlformats.org/officeDocument/2006/relationships/image" Target="../media/image118.png"/><Relationship Id="rId4" Type="http://schemas.openxmlformats.org/officeDocument/2006/relationships/image" Target="../media/image113.jpeg"/><Relationship Id="rId14" Type="http://schemas.openxmlformats.org/officeDocument/2006/relationships/image" Target="../media/image41.svg"/><Relationship Id="rId22" Type="http://schemas.openxmlformats.org/officeDocument/2006/relationships/image" Target="../media/image121.svg"/><Relationship Id="rId27" Type="http://schemas.openxmlformats.org/officeDocument/2006/relationships/image" Target="../media/image1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svg"/><Relationship Id="rId3" Type="http://schemas.openxmlformats.org/officeDocument/2006/relationships/image" Target="../media/image9.png"/><Relationship Id="rId21" Type="http://schemas.openxmlformats.org/officeDocument/2006/relationships/image" Target="../media/image25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24" Type="http://schemas.openxmlformats.org/officeDocument/2006/relationships/image" Target="../media/image28.svg"/><Relationship Id="rId5" Type="http://schemas.openxmlformats.org/officeDocument/2006/relationships/image" Target="../media/image6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jpe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svg"/><Relationship Id="rId11" Type="http://schemas.openxmlformats.org/officeDocument/2006/relationships/image" Target="../media/image28.svg"/><Relationship Id="rId5" Type="http://schemas.openxmlformats.org/officeDocument/2006/relationships/image" Target="../media/image33.png"/><Relationship Id="rId10" Type="http://schemas.openxmlformats.org/officeDocument/2006/relationships/image" Target="../media/image27.png"/><Relationship Id="rId4" Type="http://schemas.openxmlformats.org/officeDocument/2006/relationships/image" Target="../media/image32.svg"/><Relationship Id="rId9" Type="http://schemas.openxmlformats.org/officeDocument/2006/relationships/image" Target="../media/image3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png"/><Relationship Id="rId18" Type="http://schemas.openxmlformats.org/officeDocument/2006/relationships/image" Target="../media/image5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1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svg"/><Relationship Id="rId9" Type="http://schemas.openxmlformats.org/officeDocument/2006/relationships/image" Target="../media/image44.png"/><Relationship Id="rId14" Type="http://schemas.openxmlformats.org/officeDocument/2006/relationships/image" Target="../media/image4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7.svg"/><Relationship Id="rId11" Type="http://schemas.openxmlformats.org/officeDocument/2006/relationships/image" Target="../media/image34.svg"/><Relationship Id="rId5" Type="http://schemas.openxmlformats.org/officeDocument/2006/relationships/image" Target="../media/image56.png"/><Relationship Id="rId10" Type="http://schemas.openxmlformats.org/officeDocument/2006/relationships/image" Target="../media/image33.png"/><Relationship Id="rId4" Type="http://schemas.openxmlformats.org/officeDocument/2006/relationships/image" Target="../media/image55.svg"/><Relationship Id="rId9" Type="http://schemas.openxmlformats.org/officeDocument/2006/relationships/image" Target="../media/image5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60.png"/><Relationship Id="rId7" Type="http://schemas.openxmlformats.org/officeDocument/2006/relationships/image" Target="../media/image58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3.png"/><Relationship Id="rId11" Type="http://schemas.openxmlformats.org/officeDocument/2006/relationships/image" Target="../media/image64.png"/><Relationship Id="rId5" Type="http://schemas.openxmlformats.org/officeDocument/2006/relationships/image" Target="../media/image62.png"/><Relationship Id="rId10" Type="http://schemas.openxmlformats.org/officeDocument/2006/relationships/image" Target="../media/image34.svg"/><Relationship Id="rId4" Type="http://schemas.openxmlformats.org/officeDocument/2006/relationships/image" Target="../media/image61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0999" y="758953"/>
            <a:ext cx="6392333" cy="1806448"/>
          </a:xfrm>
        </p:spPr>
        <p:txBody>
          <a:bodyPr>
            <a:normAutofit/>
          </a:bodyPr>
          <a:lstStyle/>
          <a:p>
            <a:pPr algn="ctr" defTabSz="950976"/>
            <a:r>
              <a:rPr lang="it-IT" sz="3600" dirty="0">
                <a:solidFill>
                  <a:schemeClr val="bg2">
                    <a:lumMod val="50000"/>
                  </a:schemeClr>
                </a:solidFill>
                <a:latin typeface="Bodoni MT" panose="02070603080606020203" pitchFamily="18" charset="0"/>
              </a:rPr>
              <a:t>Valutazione delle diete semiliquide e delle alterazioni del gusto nei pazienti bariatrici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0999" y="2717197"/>
            <a:ext cx="6392333" cy="711803"/>
          </a:xfrm>
        </p:spPr>
        <p:txBody>
          <a:bodyPr>
            <a:normAutofit/>
          </a:bodyPr>
          <a:lstStyle/>
          <a:p>
            <a:pPr algn="ctr"/>
            <a:r>
              <a:rPr lang="it-IT" sz="1800" dirty="0">
                <a:solidFill>
                  <a:schemeClr val="bg2">
                    <a:lumMod val="90000"/>
                  </a:schemeClr>
                </a:solidFill>
                <a:latin typeface="Bodoni MT" panose="02070603080606020203" pitchFamily="18" charset="0"/>
              </a:rPr>
              <a:t>Studio comparativo tra FSMP e svezzamento tradizionale</a:t>
            </a:r>
          </a:p>
          <a:p>
            <a:endParaRPr lang="it-IT" sz="2800" b="1" dirty="0">
              <a:solidFill>
                <a:srgbClr val="E79130"/>
              </a:solidFill>
            </a:endParaRPr>
          </a:p>
          <a:p>
            <a:endParaRPr lang="it-IT" sz="2800" b="1" dirty="0">
              <a:solidFill>
                <a:srgbClr val="E79130"/>
              </a:solidFill>
            </a:endParaRPr>
          </a:p>
          <a:p>
            <a:endParaRPr lang="it-IT" sz="2800" b="1" dirty="0">
              <a:solidFill>
                <a:srgbClr val="E79130"/>
              </a:solidFill>
            </a:endParaRPr>
          </a:p>
        </p:txBody>
      </p:sp>
      <p:sp>
        <p:nvSpPr>
          <p:cNvPr id="9" name="Sottotitolo 3">
            <a:extLst>
              <a:ext uri="{FF2B5EF4-FFF2-40B4-BE49-F238E27FC236}">
                <a16:creationId xmlns:a16="http://schemas.microsoft.com/office/drawing/2014/main" id="{3B92E468-50FF-D6EE-FB26-68BF0266BBBD}"/>
              </a:ext>
            </a:extLst>
          </p:cNvPr>
          <p:cNvSpPr txBox="1">
            <a:spLocks/>
          </p:cNvSpPr>
          <p:nvPr/>
        </p:nvSpPr>
        <p:spPr>
          <a:xfrm>
            <a:off x="5460999" y="4486730"/>
            <a:ext cx="6392333" cy="1160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2400" kern="12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b="1" dirty="0">
                <a:solidFill>
                  <a:srgbClr val="E79130"/>
                </a:solidFill>
                <a:latin typeface="Bodoni MT" panose="02070603080606020203" pitchFamily="18" charset="0"/>
              </a:rPr>
              <a:t>DOTT.SSA Katia Raccagni</a:t>
            </a:r>
          </a:p>
          <a:p>
            <a:pPr algn="ctr"/>
            <a:r>
              <a:rPr lang="it-IT" sz="900" dirty="0">
                <a:solidFill>
                  <a:srgbClr val="E79130"/>
                </a:solidFill>
                <a:latin typeface="Bodoni MT" panose="02070603080606020203" pitchFamily="18" charset="0"/>
              </a:rPr>
              <a:t>C. Asteria, M. Ravelli, S. Catania, M. Capuano, A. Giovanelli</a:t>
            </a:r>
          </a:p>
          <a:p>
            <a:pPr algn="ctr"/>
            <a:r>
              <a:rPr lang="it-IT" sz="900" dirty="0">
                <a:solidFill>
                  <a:srgbClr val="E79130"/>
                </a:solidFill>
                <a:latin typeface="Bodoni MT" panose="02070603080606020203" pitchFamily="18" charset="0"/>
              </a:rPr>
              <a:t>IRCCS Galeazzi–Sant’Ambrogio, Milano – Congresso SICOB 2025</a:t>
            </a:r>
          </a:p>
          <a:p>
            <a:pPr algn="ctr"/>
            <a:endParaRPr lang="it-IT" sz="1800" b="1" dirty="0">
              <a:solidFill>
                <a:schemeClr val="bg2">
                  <a:lumMod val="90000"/>
                </a:schemeClr>
              </a:solidFill>
              <a:latin typeface="Bodoni MT" panose="02070603080606020203" pitchFamily="18" charset="0"/>
            </a:endParaRPr>
          </a:p>
          <a:p>
            <a:pPr algn="ctr"/>
            <a:endParaRPr lang="it-IT" sz="2800" b="1" dirty="0">
              <a:solidFill>
                <a:srgbClr val="E79130"/>
              </a:solidFill>
            </a:endParaRPr>
          </a:p>
          <a:p>
            <a:endParaRPr lang="it-IT" sz="2800" b="1" dirty="0">
              <a:solidFill>
                <a:srgbClr val="E79130"/>
              </a:solidFill>
            </a:endParaRPr>
          </a:p>
          <a:p>
            <a:endParaRPr lang="it-IT" sz="2800" b="1" dirty="0">
              <a:solidFill>
                <a:srgbClr val="E791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uppo 70">
            <a:extLst>
              <a:ext uri="{FF2B5EF4-FFF2-40B4-BE49-F238E27FC236}">
                <a16:creationId xmlns:a16="http://schemas.microsoft.com/office/drawing/2014/main" id="{E7B80871-5A89-F9C9-0889-2E679CD91AE8}"/>
              </a:ext>
            </a:extLst>
          </p:cNvPr>
          <p:cNvGrpSpPr/>
          <p:nvPr/>
        </p:nvGrpSpPr>
        <p:grpSpPr>
          <a:xfrm>
            <a:off x="2925097" y="374883"/>
            <a:ext cx="6322142" cy="503162"/>
            <a:chOff x="2925096" y="509438"/>
            <a:chExt cx="6322142" cy="503162"/>
          </a:xfrm>
        </p:grpSpPr>
        <p:sp>
          <p:nvSpPr>
            <p:cNvPr id="72" name="CasellaDiTesto 71">
              <a:extLst>
                <a:ext uri="{FF2B5EF4-FFF2-40B4-BE49-F238E27FC236}">
                  <a16:creationId xmlns:a16="http://schemas.microsoft.com/office/drawing/2014/main" id="{DF2623E8-0BD6-904D-4F0F-54DE9F943E54}"/>
                </a:ext>
              </a:extLst>
            </p:cNvPr>
            <p:cNvSpPr txBox="1"/>
            <p:nvPr/>
          </p:nvSpPr>
          <p:spPr>
            <a:xfrm>
              <a:off x="2925096" y="509438"/>
              <a:ext cx="6322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pc="300" dirty="0">
                  <a:solidFill>
                    <a:srgbClr val="0070C0"/>
                  </a:solidFill>
                  <a:latin typeface="Amasis MT Pro Medium" panose="02040604050005020304" pitchFamily="18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VALUTAZIONE COMPLIANCE</a:t>
              </a:r>
            </a:p>
          </p:txBody>
        </p:sp>
        <p:cxnSp>
          <p:nvCxnSpPr>
            <p:cNvPr id="73" name="Connettore diritto 72">
              <a:extLst>
                <a:ext uri="{FF2B5EF4-FFF2-40B4-BE49-F238E27FC236}">
                  <a16:creationId xmlns:a16="http://schemas.microsoft.com/office/drawing/2014/main" id="{2479A070-3918-F516-84EC-499AB8BAB44E}"/>
                </a:ext>
              </a:extLst>
            </p:cNvPr>
            <p:cNvCxnSpPr>
              <a:cxnSpLocks/>
            </p:cNvCxnSpPr>
            <p:nvPr/>
          </p:nvCxnSpPr>
          <p:spPr>
            <a:xfrm>
              <a:off x="5126861" y="1012600"/>
              <a:ext cx="1848465" cy="0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30F2B2E2-1B69-4D7A-E476-82DDA2458B06}"/>
              </a:ext>
            </a:extLst>
          </p:cNvPr>
          <p:cNvGrpSpPr/>
          <p:nvPr/>
        </p:nvGrpSpPr>
        <p:grpSpPr>
          <a:xfrm>
            <a:off x="189090" y="195102"/>
            <a:ext cx="2166276" cy="1304846"/>
            <a:chOff x="883076" y="3278400"/>
            <a:chExt cx="3328569" cy="1913152"/>
          </a:xfrm>
        </p:grpSpPr>
        <p:cxnSp>
          <p:nvCxnSpPr>
            <p:cNvPr id="3" name="Connettore diritto 2">
              <a:extLst>
                <a:ext uri="{FF2B5EF4-FFF2-40B4-BE49-F238E27FC236}">
                  <a16:creationId xmlns:a16="http://schemas.microsoft.com/office/drawing/2014/main" id="{BE2C3C2F-E690-EB09-4004-1DEB6BFAA912}"/>
                </a:ext>
              </a:extLst>
            </p:cNvPr>
            <p:cNvCxnSpPr>
              <a:cxnSpLocks/>
            </p:cNvCxnSpPr>
            <p:nvPr/>
          </p:nvCxnSpPr>
          <p:spPr>
            <a:xfrm>
              <a:off x="883076" y="3583199"/>
              <a:ext cx="3211474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nettore diritto 3">
              <a:extLst>
                <a:ext uri="{FF2B5EF4-FFF2-40B4-BE49-F238E27FC236}">
                  <a16:creationId xmlns:a16="http://schemas.microsoft.com/office/drawing/2014/main" id="{F83AF92F-A206-7729-63C4-FBFC0CCB88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8609" y="3583199"/>
              <a:ext cx="0" cy="762584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e 4">
              <a:extLst>
                <a:ext uri="{FF2B5EF4-FFF2-40B4-BE49-F238E27FC236}">
                  <a16:creationId xmlns:a16="http://schemas.microsoft.com/office/drawing/2014/main" id="{A3BC86C2-89B7-A747-36CF-76F7E21FA271}"/>
                </a:ext>
              </a:extLst>
            </p:cNvPr>
            <p:cNvSpPr/>
            <p:nvPr/>
          </p:nvSpPr>
          <p:spPr>
            <a:xfrm>
              <a:off x="1268354" y="3278400"/>
              <a:ext cx="609599" cy="6095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A4E87416-C338-6890-AF8A-4AAEA0BBD4B0}"/>
                </a:ext>
              </a:extLst>
            </p:cNvPr>
            <p:cNvSpPr/>
            <p:nvPr/>
          </p:nvSpPr>
          <p:spPr>
            <a:xfrm>
              <a:off x="2653813" y="3278400"/>
              <a:ext cx="609599" cy="60959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7" name="Elemento grafico 6" descr="Medico (maschile) con riempimento a tinta unita">
              <a:extLst>
                <a:ext uri="{FF2B5EF4-FFF2-40B4-BE49-F238E27FC236}">
                  <a16:creationId xmlns:a16="http://schemas.microsoft.com/office/drawing/2014/main" id="{0F30D231-DF46-0AFD-AF21-663D2AF2C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91559" y="3280393"/>
              <a:ext cx="566271" cy="566271"/>
            </a:xfrm>
            <a:prstGeom prst="rect">
              <a:avLst/>
            </a:prstGeom>
          </p:spPr>
        </p:pic>
        <p:pic>
          <p:nvPicPr>
            <p:cNvPr id="8" name="Elemento grafico 7" descr="Medico contorno">
              <a:extLst>
                <a:ext uri="{FF2B5EF4-FFF2-40B4-BE49-F238E27FC236}">
                  <a16:creationId xmlns:a16="http://schemas.microsoft.com/office/drawing/2014/main" id="{C74C11CD-B73E-0D66-A838-40F8ADA52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81005" y="3300594"/>
              <a:ext cx="565201" cy="565200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848F13CC-8EBF-793F-ABC8-26719EC0B59A}"/>
                </a:ext>
              </a:extLst>
            </p:cNvPr>
            <p:cNvSpPr txBox="1"/>
            <p:nvPr/>
          </p:nvSpPr>
          <p:spPr>
            <a:xfrm>
              <a:off x="1705572" y="4424412"/>
              <a:ext cx="2506073" cy="767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>
                  <a:latin typeface="Bodoni MT" panose="02070603080606020203" pitchFamily="18" charset="0"/>
                  <a:ea typeface="UD Digi Kyokasho NK-B" panose="02020700000000000000" pitchFamily="18" charset="-128"/>
                </a:rPr>
                <a:t>Pre-Ricovero</a:t>
              </a:r>
            </a:p>
            <a:p>
              <a:pPr algn="ctr"/>
              <a:r>
                <a:rPr lang="it-IT" sz="1400" b="1" dirty="0">
                  <a:solidFill>
                    <a:srgbClr val="FF0000"/>
                  </a:solidFill>
                  <a:latin typeface="Bodoni MT" panose="02070603080606020203" pitchFamily="18" charset="0"/>
                  <a:ea typeface="UD Digi Kyokasho NK-B" panose="02020700000000000000" pitchFamily="18" charset="-128"/>
                </a:rPr>
                <a:t>T0</a:t>
              </a:r>
            </a:p>
          </p:txBody>
        </p:sp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08409E3A-6C93-FCD0-FC21-8C6FD5D33A23}"/>
              </a:ext>
            </a:extLst>
          </p:cNvPr>
          <p:cNvGrpSpPr/>
          <p:nvPr/>
        </p:nvGrpSpPr>
        <p:grpSpPr>
          <a:xfrm>
            <a:off x="9893177" y="104968"/>
            <a:ext cx="2223494" cy="1380850"/>
            <a:chOff x="3585125" y="3840630"/>
            <a:chExt cx="3158406" cy="1961456"/>
          </a:xfrm>
        </p:grpSpPr>
        <p:grpSp>
          <p:nvGrpSpPr>
            <p:cNvPr id="36" name="Gruppo 35">
              <a:extLst>
                <a:ext uri="{FF2B5EF4-FFF2-40B4-BE49-F238E27FC236}">
                  <a16:creationId xmlns:a16="http://schemas.microsoft.com/office/drawing/2014/main" id="{2CA632E8-2A38-10E9-A238-BB98E95F1C8F}"/>
                </a:ext>
              </a:extLst>
            </p:cNvPr>
            <p:cNvGrpSpPr/>
            <p:nvPr/>
          </p:nvGrpSpPr>
          <p:grpSpPr>
            <a:xfrm>
              <a:off x="3585125" y="3840630"/>
              <a:ext cx="3158406" cy="1961456"/>
              <a:chOff x="4596679" y="4125765"/>
              <a:chExt cx="3158406" cy="1961456"/>
            </a:xfrm>
          </p:grpSpPr>
          <p:cxnSp>
            <p:nvCxnSpPr>
              <p:cNvPr id="11" name="Connettore diritto 10">
                <a:extLst>
                  <a:ext uri="{FF2B5EF4-FFF2-40B4-BE49-F238E27FC236}">
                    <a16:creationId xmlns:a16="http://schemas.microsoft.com/office/drawing/2014/main" id="{7A8379EB-1D7F-3053-2F7E-21E807924E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96679" y="4620589"/>
                <a:ext cx="2986291" cy="0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ttore diritto 11">
                <a:extLst>
                  <a:ext uri="{FF2B5EF4-FFF2-40B4-BE49-F238E27FC236}">
                    <a16:creationId xmlns:a16="http://schemas.microsoft.com/office/drawing/2014/main" id="{07C17127-663D-9EC2-75E8-6A295F92829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06330" y="4620588"/>
                <a:ext cx="0" cy="763050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e 14">
                <a:extLst>
                  <a:ext uri="{FF2B5EF4-FFF2-40B4-BE49-F238E27FC236}">
                    <a16:creationId xmlns:a16="http://schemas.microsoft.com/office/drawing/2014/main" id="{454225CA-B266-6340-1817-02F72DE63CE1}"/>
                  </a:ext>
                </a:extLst>
              </p:cNvPr>
              <p:cNvSpPr/>
              <p:nvPr/>
            </p:nvSpPr>
            <p:spPr>
              <a:xfrm>
                <a:off x="6201530" y="4315785"/>
                <a:ext cx="609599" cy="60959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58C37384-EF5C-0B3B-F23A-2BFB3055BF55}"/>
                  </a:ext>
                </a:extLst>
              </p:cNvPr>
              <p:cNvSpPr txBox="1"/>
              <p:nvPr/>
            </p:nvSpPr>
            <p:spPr>
              <a:xfrm>
                <a:off x="5249012" y="5440890"/>
                <a:ext cx="25060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200" b="1" dirty="0">
                    <a:latin typeface="Bodoni MT" panose="02070603080606020203" pitchFamily="18" charset="0"/>
                    <a:ea typeface="UD Digi Kyokasho NK-B" panose="02020700000000000000" pitchFamily="18" charset="-128"/>
                  </a:rPr>
                  <a:t>Follow-Up </a:t>
                </a:r>
              </a:p>
              <a:p>
                <a:pPr algn="ctr"/>
                <a:r>
                  <a:rPr lang="it-IT" sz="1200" b="1" dirty="0">
                    <a:latin typeface="Bodoni MT" panose="02070603080606020203" pitchFamily="18" charset="0"/>
                    <a:ea typeface="UD Digi Kyokasho NK-B" panose="02020700000000000000" pitchFamily="18" charset="-128"/>
                  </a:rPr>
                  <a:t>(1 Mese)</a:t>
                </a:r>
              </a:p>
              <a:p>
                <a:pPr algn="ctr"/>
                <a:r>
                  <a:rPr lang="it-IT" sz="1200" b="1" dirty="0">
                    <a:solidFill>
                      <a:srgbClr val="FF0000"/>
                    </a:solidFill>
                    <a:latin typeface="Bodoni MT" panose="02070603080606020203" pitchFamily="18" charset="0"/>
                    <a:ea typeface="UD Digi Kyokasho NK-B" panose="02020700000000000000" pitchFamily="18" charset="-128"/>
                  </a:rPr>
                  <a:t>T1</a:t>
                </a:r>
              </a:p>
            </p:txBody>
          </p:sp>
          <p:grpSp>
            <p:nvGrpSpPr>
              <p:cNvPr id="34" name="Gruppo 33">
                <a:extLst>
                  <a:ext uri="{FF2B5EF4-FFF2-40B4-BE49-F238E27FC236}">
                    <a16:creationId xmlns:a16="http://schemas.microsoft.com/office/drawing/2014/main" id="{65F4C0F0-F3B7-1833-FA94-43B8EFDE66AF}"/>
                  </a:ext>
                </a:extLst>
              </p:cNvPr>
              <p:cNvGrpSpPr/>
              <p:nvPr/>
            </p:nvGrpSpPr>
            <p:grpSpPr>
              <a:xfrm>
                <a:off x="6345890" y="4125765"/>
                <a:ext cx="332497" cy="371609"/>
                <a:chOff x="6171715" y="2922693"/>
                <a:chExt cx="332497" cy="371609"/>
              </a:xfrm>
            </p:grpSpPr>
            <p:sp>
              <p:nvSpPr>
                <p:cNvPr id="21" name="Ovale 20">
                  <a:extLst>
                    <a:ext uri="{FF2B5EF4-FFF2-40B4-BE49-F238E27FC236}">
                      <a16:creationId xmlns:a16="http://schemas.microsoft.com/office/drawing/2014/main" id="{F9C67AC9-B61F-D0E4-7316-C68742CA492F}"/>
                    </a:ext>
                  </a:extLst>
                </p:cNvPr>
                <p:cNvSpPr/>
                <p:nvPr/>
              </p:nvSpPr>
              <p:spPr>
                <a:xfrm>
                  <a:off x="6180982" y="2953832"/>
                  <a:ext cx="323230" cy="3201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5000"/>
                      <a:lumOff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7" name="CasellaDiTesto 16">
                  <a:extLst>
                    <a:ext uri="{FF2B5EF4-FFF2-40B4-BE49-F238E27FC236}">
                      <a16:creationId xmlns:a16="http://schemas.microsoft.com/office/drawing/2014/main" id="{34B3CE09-F5E5-680F-7D5E-B74945F89E04}"/>
                    </a:ext>
                  </a:extLst>
                </p:cNvPr>
                <p:cNvSpPr txBox="1"/>
                <p:nvPr/>
              </p:nvSpPr>
              <p:spPr>
                <a:xfrm>
                  <a:off x="6171715" y="2922693"/>
                  <a:ext cx="323236" cy="3716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100" dirty="0">
                      <a:solidFill>
                        <a:srgbClr val="FF0000"/>
                      </a:solidFill>
                      <a:latin typeface="Rockwell" panose="02060603020205020403" pitchFamily="18" charset="0"/>
                      <a:ea typeface="UD Digi Kyokasho NK-B" panose="02020700000000000000" pitchFamily="18" charset="-128"/>
                      <a:cs typeface="ADLaM Display" panose="02010000000000000000" pitchFamily="2" charset="0"/>
                    </a:rPr>
                    <a:t>1</a:t>
                  </a:r>
                </a:p>
              </p:txBody>
            </p:sp>
          </p:grpSp>
          <p:grpSp>
            <p:nvGrpSpPr>
              <p:cNvPr id="35" name="Gruppo 34">
                <a:extLst>
                  <a:ext uri="{FF2B5EF4-FFF2-40B4-BE49-F238E27FC236}">
                    <a16:creationId xmlns:a16="http://schemas.microsoft.com/office/drawing/2014/main" id="{A66E49B8-F76A-2F8E-5258-704B7AD1B126}"/>
                  </a:ext>
                </a:extLst>
              </p:cNvPr>
              <p:cNvGrpSpPr/>
              <p:nvPr/>
            </p:nvGrpSpPr>
            <p:grpSpPr>
              <a:xfrm>
                <a:off x="4928346" y="4315785"/>
                <a:ext cx="609599" cy="609599"/>
                <a:chOff x="3097263" y="3549225"/>
                <a:chExt cx="609599" cy="609599"/>
              </a:xfrm>
            </p:grpSpPr>
            <p:sp>
              <p:nvSpPr>
                <p:cNvPr id="13" name="Ovale 12">
                  <a:extLst>
                    <a:ext uri="{FF2B5EF4-FFF2-40B4-BE49-F238E27FC236}">
                      <a16:creationId xmlns:a16="http://schemas.microsoft.com/office/drawing/2014/main" id="{951ED960-7AEB-EBAE-E4C4-D0C3CACEC874}"/>
                    </a:ext>
                  </a:extLst>
                </p:cNvPr>
                <p:cNvSpPr/>
                <p:nvPr/>
              </p:nvSpPr>
              <p:spPr>
                <a:xfrm>
                  <a:off x="3097263" y="3549225"/>
                  <a:ext cx="609599" cy="6095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pic>
              <p:nvPicPr>
                <p:cNvPr id="25" name="Immagine 24">
                  <a:extLst>
                    <a:ext uri="{FF2B5EF4-FFF2-40B4-BE49-F238E27FC236}">
                      <a16:creationId xmlns:a16="http://schemas.microsoft.com/office/drawing/2014/main" id="{6289B09C-5D74-22C8-8705-C25FA0A54C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45852" y="3584024"/>
                  <a:ext cx="551739" cy="5400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16" name="Elemento grafico 15" descr="Calendario giornaliero contorno">
              <a:extLst>
                <a:ext uri="{FF2B5EF4-FFF2-40B4-BE49-F238E27FC236}">
                  <a16:creationId xmlns:a16="http://schemas.microsoft.com/office/drawing/2014/main" id="{CA44C227-2D37-C7A0-FAD2-E92247D7C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263050" y="4138154"/>
              <a:ext cx="468000" cy="468000"/>
            </a:xfrm>
            <a:prstGeom prst="rect">
              <a:avLst/>
            </a:prstGeom>
          </p:spPr>
        </p:pic>
      </p:grpSp>
      <p:sp>
        <p:nvSpPr>
          <p:cNvPr id="43" name="Freccia a pentagono 42">
            <a:extLst>
              <a:ext uri="{FF2B5EF4-FFF2-40B4-BE49-F238E27FC236}">
                <a16:creationId xmlns:a16="http://schemas.microsoft.com/office/drawing/2014/main" id="{CA38003C-A24C-9774-988F-DB08FED66446}"/>
              </a:ext>
            </a:extLst>
          </p:cNvPr>
          <p:cNvSpPr/>
          <p:nvPr/>
        </p:nvSpPr>
        <p:spPr>
          <a:xfrm>
            <a:off x="0" y="1723812"/>
            <a:ext cx="6849399" cy="3724275"/>
          </a:xfrm>
          <a:prstGeom prst="homePlate">
            <a:avLst>
              <a:gd name="adj" fmla="val 49827"/>
            </a:avLst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5383AEF8-76A1-2E76-CEC1-83C9DB56F819}"/>
              </a:ext>
            </a:extLst>
          </p:cNvPr>
          <p:cNvGrpSpPr/>
          <p:nvPr/>
        </p:nvGrpSpPr>
        <p:grpSpPr>
          <a:xfrm>
            <a:off x="7023191" y="4318177"/>
            <a:ext cx="4851454" cy="1334808"/>
            <a:chOff x="7012370" y="4482680"/>
            <a:chExt cx="4851454" cy="1334808"/>
          </a:xfrm>
        </p:grpSpPr>
        <p:grpSp>
          <p:nvGrpSpPr>
            <p:cNvPr id="63" name="Gruppo 62">
              <a:extLst>
                <a:ext uri="{FF2B5EF4-FFF2-40B4-BE49-F238E27FC236}">
                  <a16:creationId xmlns:a16="http://schemas.microsoft.com/office/drawing/2014/main" id="{73B29C38-0EA6-CF24-63B1-0A86A74011AA}"/>
                </a:ext>
              </a:extLst>
            </p:cNvPr>
            <p:cNvGrpSpPr/>
            <p:nvPr/>
          </p:nvGrpSpPr>
          <p:grpSpPr>
            <a:xfrm>
              <a:off x="7242793" y="4482680"/>
              <a:ext cx="4297077" cy="630000"/>
              <a:chOff x="7061606" y="4441205"/>
              <a:chExt cx="4297077" cy="630000"/>
            </a:xfrm>
          </p:grpSpPr>
          <p:pic>
            <p:nvPicPr>
              <p:cNvPr id="54" name="Elemento grafico 53" descr="Naso contorno">
                <a:extLst>
                  <a:ext uri="{FF2B5EF4-FFF2-40B4-BE49-F238E27FC236}">
                    <a16:creationId xmlns:a16="http://schemas.microsoft.com/office/drawing/2014/main" id="{C164D486-C29F-00C7-B8F6-F262FE68EA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297693" y="4459205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58" name="Elemento grafico 57" descr="Labbra contorno">
                <a:extLst>
                  <a:ext uri="{FF2B5EF4-FFF2-40B4-BE49-F238E27FC236}">
                    <a16:creationId xmlns:a16="http://schemas.microsoft.com/office/drawing/2014/main" id="{E8A32D98-1D52-3B0C-45D4-879CF2DC3F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9504188" y="4459205"/>
                <a:ext cx="612000" cy="612000"/>
              </a:xfrm>
              <a:prstGeom prst="rect">
                <a:avLst/>
              </a:prstGeom>
            </p:spPr>
          </p:pic>
          <p:pic>
            <p:nvPicPr>
              <p:cNvPr id="60" name="Elemento grafico 59" descr="Occhio contorno">
                <a:extLst>
                  <a:ext uri="{FF2B5EF4-FFF2-40B4-BE49-F238E27FC236}">
                    <a16:creationId xmlns:a16="http://schemas.microsoft.com/office/drawing/2014/main" id="{EC3D4763-8B23-D793-837F-B2FBFBAE23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7061606" y="4441205"/>
                <a:ext cx="612000" cy="612000"/>
              </a:xfrm>
              <a:prstGeom prst="rect">
                <a:avLst/>
              </a:prstGeom>
            </p:spPr>
          </p:pic>
          <p:pic>
            <p:nvPicPr>
              <p:cNvPr id="62" name="Elemento grafico 61" descr="Mano alzata contorno">
                <a:extLst>
                  <a:ext uri="{FF2B5EF4-FFF2-40B4-BE49-F238E27FC236}">
                    <a16:creationId xmlns:a16="http://schemas.microsoft.com/office/drawing/2014/main" id="{00F681FC-4E4C-873A-7A3E-AB80626E68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0782683" y="4441205"/>
                <a:ext cx="576000" cy="576000"/>
              </a:xfrm>
              <a:prstGeom prst="rect">
                <a:avLst/>
              </a:prstGeom>
            </p:spPr>
          </p:pic>
        </p:grpSp>
        <p:sp>
          <p:nvSpPr>
            <p:cNvPr id="64" name="CasellaDiTesto 63">
              <a:extLst>
                <a:ext uri="{FF2B5EF4-FFF2-40B4-BE49-F238E27FC236}">
                  <a16:creationId xmlns:a16="http://schemas.microsoft.com/office/drawing/2014/main" id="{5A9F63F9-6CD9-E63B-8365-2A6F373C6654}"/>
                </a:ext>
              </a:extLst>
            </p:cNvPr>
            <p:cNvSpPr txBox="1"/>
            <p:nvPr/>
          </p:nvSpPr>
          <p:spPr>
            <a:xfrm>
              <a:off x="7012370" y="4959926"/>
              <a:ext cx="11388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>
                  <a:solidFill>
                    <a:srgbClr val="7030A0"/>
                  </a:solidFill>
                  <a:latin typeface="Bodoni MT" panose="02070603080606020203" pitchFamily="18" charset="0"/>
                </a:rPr>
                <a:t>Percezione Visiva</a:t>
              </a:r>
            </a:p>
          </p:txBody>
        </p:sp>
        <p:sp>
          <p:nvSpPr>
            <p:cNvPr id="65" name="CasellaDiTesto 64">
              <a:extLst>
                <a:ext uri="{FF2B5EF4-FFF2-40B4-BE49-F238E27FC236}">
                  <a16:creationId xmlns:a16="http://schemas.microsoft.com/office/drawing/2014/main" id="{1B078063-01D3-79FC-2D88-5F2653F0473D}"/>
                </a:ext>
              </a:extLst>
            </p:cNvPr>
            <p:cNvSpPr txBox="1"/>
            <p:nvPr/>
          </p:nvSpPr>
          <p:spPr>
            <a:xfrm>
              <a:off x="8211246" y="4969865"/>
              <a:ext cx="11388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>
                  <a:solidFill>
                    <a:srgbClr val="C00000"/>
                  </a:solidFill>
                  <a:latin typeface="Bodoni MT" panose="02070603080606020203" pitchFamily="18" charset="0"/>
                </a:rPr>
                <a:t>Percezione Olfattiva</a:t>
              </a:r>
            </a:p>
          </p:txBody>
        </p:sp>
        <p:sp>
          <p:nvSpPr>
            <p:cNvPr id="66" name="CasellaDiTesto 65">
              <a:extLst>
                <a:ext uri="{FF2B5EF4-FFF2-40B4-BE49-F238E27FC236}">
                  <a16:creationId xmlns:a16="http://schemas.microsoft.com/office/drawing/2014/main" id="{33083963-2EF6-2CE3-62EE-675C27EFC649}"/>
                </a:ext>
              </a:extLst>
            </p:cNvPr>
            <p:cNvSpPr txBox="1"/>
            <p:nvPr/>
          </p:nvSpPr>
          <p:spPr>
            <a:xfrm>
              <a:off x="9447165" y="4969865"/>
              <a:ext cx="11388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>
                  <a:solidFill>
                    <a:srgbClr val="0070C0"/>
                  </a:solidFill>
                  <a:latin typeface="Bodoni MT" panose="02070603080606020203" pitchFamily="18" charset="0"/>
                </a:rPr>
                <a:t>Percezione Gustativa</a:t>
              </a:r>
            </a:p>
          </p:txBody>
        </p:sp>
        <p:sp>
          <p:nvSpPr>
            <p:cNvPr id="67" name="CasellaDiTesto 66">
              <a:extLst>
                <a:ext uri="{FF2B5EF4-FFF2-40B4-BE49-F238E27FC236}">
                  <a16:creationId xmlns:a16="http://schemas.microsoft.com/office/drawing/2014/main" id="{9BC438E7-2A36-9897-098D-827A7D7DA998}"/>
                </a:ext>
              </a:extLst>
            </p:cNvPr>
            <p:cNvSpPr txBox="1"/>
            <p:nvPr/>
          </p:nvSpPr>
          <p:spPr>
            <a:xfrm>
              <a:off x="10540976" y="4986491"/>
              <a:ext cx="1322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Bodoni MT" panose="02070603080606020203" pitchFamily="18" charset="0"/>
                </a:rPr>
                <a:t>Percezione Tattile</a:t>
              </a:r>
            </a:p>
            <a:p>
              <a:pPr algn="ctr"/>
              <a:r>
                <a:rPr lang="it-IT" sz="14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Bodoni MT" panose="02070603080606020203" pitchFamily="18" charset="0"/>
                </a:rPr>
                <a:t>(consistenza)</a:t>
              </a:r>
            </a:p>
          </p:txBody>
        </p:sp>
      </p:grp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4D05354C-CAB4-B340-BC66-E04435924226}"/>
              </a:ext>
            </a:extLst>
          </p:cNvPr>
          <p:cNvSpPr txBox="1"/>
          <p:nvPr/>
        </p:nvSpPr>
        <p:spPr>
          <a:xfrm>
            <a:off x="189090" y="5448087"/>
            <a:ext cx="4769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>
                <a:latin typeface="Bodoni MT" panose="02070603080606020203" pitchFamily="18" charset="0"/>
              </a:rPr>
              <a:t>Punteggi:</a:t>
            </a:r>
          </a:p>
          <a:p>
            <a:r>
              <a:rPr lang="it-IT" sz="1600" i="1" u="sng" dirty="0">
                <a:latin typeface="Bodoni MT" panose="02070603080606020203" pitchFamily="18" charset="0"/>
              </a:rPr>
              <a:t>Scala da 0</a:t>
            </a:r>
            <a:r>
              <a:rPr lang="it-IT" sz="1600" i="1" dirty="0">
                <a:latin typeface="Bodoni MT" panose="02070603080606020203" pitchFamily="18" charset="0"/>
              </a:rPr>
              <a:t> (per nulla gradevole) </a:t>
            </a:r>
            <a:r>
              <a:rPr lang="it-IT" sz="1600" i="1" u="sng" dirty="0">
                <a:latin typeface="Bodoni MT" panose="02070603080606020203" pitchFamily="18" charset="0"/>
              </a:rPr>
              <a:t>a 10</a:t>
            </a:r>
            <a:r>
              <a:rPr lang="it-IT" sz="1600" i="1" dirty="0">
                <a:latin typeface="Bodoni MT" panose="02070603080606020203" pitchFamily="18" charset="0"/>
              </a:rPr>
              <a:t> (molto gradevole)</a:t>
            </a: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837C780A-50E6-EF6A-B568-FCA21F85B13B}"/>
              </a:ext>
            </a:extLst>
          </p:cNvPr>
          <p:cNvGrpSpPr/>
          <p:nvPr/>
        </p:nvGrpSpPr>
        <p:grpSpPr>
          <a:xfrm>
            <a:off x="7126507" y="1723812"/>
            <a:ext cx="4659452" cy="2385291"/>
            <a:chOff x="7126507" y="1651837"/>
            <a:chExt cx="4659452" cy="2385291"/>
          </a:xfrm>
        </p:grpSpPr>
        <p:grpSp>
          <p:nvGrpSpPr>
            <p:cNvPr id="10" name="Gruppo 9">
              <a:extLst>
                <a:ext uri="{FF2B5EF4-FFF2-40B4-BE49-F238E27FC236}">
                  <a16:creationId xmlns:a16="http://schemas.microsoft.com/office/drawing/2014/main" id="{DA9DA7EF-FCED-2ABB-F0D2-B6F4B1A6C68D}"/>
                </a:ext>
              </a:extLst>
            </p:cNvPr>
            <p:cNvGrpSpPr/>
            <p:nvPr/>
          </p:nvGrpSpPr>
          <p:grpSpPr>
            <a:xfrm>
              <a:off x="7126507" y="1651837"/>
              <a:ext cx="4659452" cy="2385291"/>
              <a:chOff x="7061606" y="2485387"/>
              <a:chExt cx="4659452" cy="2385291"/>
            </a:xfrm>
          </p:grpSpPr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AA62D132-3ACF-6134-47EC-2558B2D3252F}"/>
                  </a:ext>
                </a:extLst>
              </p:cNvPr>
              <p:cNvSpPr txBox="1"/>
              <p:nvPr/>
            </p:nvSpPr>
            <p:spPr>
              <a:xfrm>
                <a:off x="7061606" y="2485387"/>
                <a:ext cx="465945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600" dirty="0">
                    <a:latin typeface="Bodoni MT" panose="02070603080606020203" pitchFamily="18" charset="0"/>
                  </a:rPr>
                  <a:t>Test </a:t>
                </a:r>
                <a:r>
                  <a:rPr lang="it-IT" sz="1600" u="sng" dirty="0">
                    <a:latin typeface="Bodoni MT" panose="02070603080606020203" pitchFamily="18" charset="0"/>
                  </a:rPr>
                  <a:t>in cieco</a:t>
                </a:r>
                <a:r>
                  <a:rPr lang="it-IT" sz="1600" dirty="0">
                    <a:latin typeface="Bodoni MT" panose="02070603080606020203" pitchFamily="18" charset="0"/>
                  </a:rPr>
                  <a:t> AFMS ed Omogeneizzati</a:t>
                </a:r>
              </a:p>
              <a:p>
                <a:pPr algn="ctr"/>
                <a:r>
                  <a:rPr lang="it-IT" sz="1600" dirty="0">
                    <a:latin typeface="Bodoni MT" panose="02070603080606020203" pitchFamily="18" charset="0"/>
                  </a:rPr>
                  <a:t>(totale </a:t>
                </a:r>
                <a:r>
                  <a:rPr lang="it-IT" sz="1600" u="sng" dirty="0">
                    <a:latin typeface="Bodoni MT" panose="02070603080606020203" pitchFamily="18" charset="0"/>
                  </a:rPr>
                  <a:t>11 prodotti per categoria</a:t>
                </a:r>
                <a:r>
                  <a:rPr lang="it-IT" sz="1600" dirty="0">
                    <a:latin typeface="Bodoni MT" panose="02070603080606020203" pitchFamily="18" charset="0"/>
                  </a:rPr>
                  <a:t>)</a:t>
                </a:r>
              </a:p>
            </p:txBody>
          </p:sp>
          <p:cxnSp>
            <p:nvCxnSpPr>
              <p:cNvPr id="47" name="Connettore 2 46">
                <a:extLst>
                  <a:ext uri="{FF2B5EF4-FFF2-40B4-BE49-F238E27FC236}">
                    <a16:creationId xmlns:a16="http://schemas.microsoft.com/office/drawing/2014/main" id="{F0FB610B-A062-A32E-55EF-57D02B4A64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91332" y="3192606"/>
                <a:ext cx="0" cy="2860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77AD1E78-6BAB-CFD1-5A25-DBF5B2393AF7}"/>
                  </a:ext>
                </a:extLst>
              </p:cNvPr>
              <p:cNvSpPr txBox="1"/>
              <p:nvPr/>
            </p:nvSpPr>
            <p:spPr>
              <a:xfrm>
                <a:off x="7320443" y="3547239"/>
                <a:ext cx="4141778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600" dirty="0">
                    <a:latin typeface="Bodoni MT" panose="02070603080606020203" pitchFamily="18" charset="0"/>
                  </a:rPr>
                  <a:t>Valutazione </a:t>
                </a:r>
                <a:r>
                  <a:rPr lang="it-IT" sz="1600" u="sng" dirty="0">
                    <a:latin typeface="Bodoni MT" panose="02070603080606020203" pitchFamily="18" charset="0"/>
                  </a:rPr>
                  <a:t>gradimento</a:t>
                </a:r>
              </a:p>
              <a:p>
                <a:pPr algn="ctr"/>
                <a:endParaRPr lang="it-IT" sz="1600" u="sng" dirty="0">
                  <a:latin typeface="Bodoni MT" panose="02070603080606020203" pitchFamily="18" charset="0"/>
                </a:endParaRPr>
              </a:p>
              <a:p>
                <a:pPr algn="ctr"/>
                <a:r>
                  <a:rPr lang="it-IT" sz="1600" dirty="0">
                    <a:latin typeface="Bodoni MT" panose="02070603080606020203" pitchFamily="18" charset="0"/>
                  </a:rPr>
                  <a:t> </a:t>
                </a:r>
              </a:p>
              <a:p>
                <a:pPr algn="ctr"/>
                <a:r>
                  <a:rPr lang="it-IT" sz="1600" u="sng" dirty="0">
                    <a:latin typeface="Bodoni MT" panose="02070603080606020203" pitchFamily="18" charset="0"/>
                  </a:rPr>
                  <a:t>Questionario Sensoriale</a:t>
                </a:r>
                <a:r>
                  <a:rPr lang="it-IT" sz="1600" dirty="0">
                    <a:latin typeface="Bodoni MT" panose="02070603080606020203" pitchFamily="18" charset="0"/>
                  </a:rPr>
                  <a:t> (Panel-Test)</a:t>
                </a:r>
              </a:p>
              <a:p>
                <a:pPr algn="ctr"/>
                <a:r>
                  <a:rPr lang="it-IT" sz="1600" u="sng" dirty="0">
                    <a:latin typeface="Bodoni MT" panose="02070603080606020203" pitchFamily="18" charset="0"/>
                  </a:rPr>
                  <a:t>Test Comparativo</a:t>
                </a:r>
                <a:r>
                  <a:rPr lang="it-IT" sz="1600" dirty="0">
                    <a:latin typeface="Bodoni MT" panose="02070603080606020203" pitchFamily="18" charset="0"/>
                  </a:rPr>
                  <a:t> di preferenza</a:t>
                </a:r>
              </a:p>
            </p:txBody>
          </p:sp>
        </p:grpSp>
        <p:cxnSp>
          <p:nvCxnSpPr>
            <p:cNvPr id="22" name="Connettore 2 21">
              <a:extLst>
                <a:ext uri="{FF2B5EF4-FFF2-40B4-BE49-F238E27FC236}">
                  <a16:creationId xmlns:a16="http://schemas.microsoft.com/office/drawing/2014/main" id="{5B1EC281-2BCC-A59B-51F4-B0EBE37AEF80}"/>
                </a:ext>
              </a:extLst>
            </p:cNvPr>
            <p:cNvCxnSpPr>
              <a:cxnSpLocks/>
            </p:cNvCxnSpPr>
            <p:nvPr/>
          </p:nvCxnSpPr>
          <p:spPr>
            <a:xfrm>
              <a:off x="9448918" y="3142909"/>
              <a:ext cx="0" cy="28609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412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uppo 70">
            <a:extLst>
              <a:ext uri="{FF2B5EF4-FFF2-40B4-BE49-F238E27FC236}">
                <a16:creationId xmlns:a16="http://schemas.microsoft.com/office/drawing/2014/main" id="{E7B80871-5A89-F9C9-0889-2E679CD91AE8}"/>
              </a:ext>
            </a:extLst>
          </p:cNvPr>
          <p:cNvGrpSpPr/>
          <p:nvPr/>
        </p:nvGrpSpPr>
        <p:grpSpPr>
          <a:xfrm>
            <a:off x="2931366" y="191943"/>
            <a:ext cx="6322142" cy="686042"/>
            <a:chOff x="2925096" y="509438"/>
            <a:chExt cx="6322142" cy="686042"/>
          </a:xfrm>
        </p:grpSpPr>
        <p:sp>
          <p:nvSpPr>
            <p:cNvPr id="72" name="CasellaDiTesto 71">
              <a:extLst>
                <a:ext uri="{FF2B5EF4-FFF2-40B4-BE49-F238E27FC236}">
                  <a16:creationId xmlns:a16="http://schemas.microsoft.com/office/drawing/2014/main" id="{DF2623E8-0BD6-904D-4F0F-54DE9F943E54}"/>
                </a:ext>
              </a:extLst>
            </p:cNvPr>
            <p:cNvSpPr txBox="1"/>
            <p:nvPr/>
          </p:nvSpPr>
          <p:spPr>
            <a:xfrm>
              <a:off x="2925096" y="509438"/>
              <a:ext cx="63221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pc="300" dirty="0">
                  <a:solidFill>
                    <a:srgbClr val="0070C0"/>
                  </a:solidFill>
                  <a:latin typeface="Amasis MT Pro Medium" panose="02040604050005020304" pitchFamily="18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VALUTAZIONE COMPLIANCE</a:t>
              </a:r>
            </a:p>
            <a:p>
              <a:pPr algn="ctr"/>
              <a:r>
                <a:rPr lang="it-IT" spc="300" dirty="0">
                  <a:solidFill>
                    <a:srgbClr val="0070C0"/>
                  </a:solidFill>
                  <a:latin typeface="Amasis MT Pro Medium" panose="02040604050005020304" pitchFamily="18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RISULTATI</a:t>
              </a:r>
            </a:p>
          </p:txBody>
        </p:sp>
        <p:cxnSp>
          <p:nvCxnSpPr>
            <p:cNvPr id="73" name="Connettore diritto 72">
              <a:extLst>
                <a:ext uri="{FF2B5EF4-FFF2-40B4-BE49-F238E27FC236}">
                  <a16:creationId xmlns:a16="http://schemas.microsoft.com/office/drawing/2014/main" id="{2479A070-3918-F516-84EC-499AB8BAB44E}"/>
                </a:ext>
              </a:extLst>
            </p:cNvPr>
            <p:cNvCxnSpPr>
              <a:cxnSpLocks/>
            </p:cNvCxnSpPr>
            <p:nvPr/>
          </p:nvCxnSpPr>
          <p:spPr>
            <a:xfrm>
              <a:off x="5126861" y="1195480"/>
              <a:ext cx="1848465" cy="0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7" name="Gruppo 56">
            <a:extLst>
              <a:ext uri="{FF2B5EF4-FFF2-40B4-BE49-F238E27FC236}">
                <a16:creationId xmlns:a16="http://schemas.microsoft.com/office/drawing/2014/main" id="{3443C20C-6097-DD9F-C1A9-59E267409A5C}"/>
              </a:ext>
            </a:extLst>
          </p:cNvPr>
          <p:cNvGrpSpPr/>
          <p:nvPr/>
        </p:nvGrpSpPr>
        <p:grpSpPr>
          <a:xfrm>
            <a:off x="351420" y="1092921"/>
            <a:ext cx="5741017" cy="4672158"/>
            <a:chOff x="0" y="0"/>
            <a:chExt cx="5105400" cy="2703295"/>
          </a:xfrm>
        </p:grpSpPr>
        <p:grpSp>
          <p:nvGrpSpPr>
            <p:cNvPr id="58" name="Gruppo 57">
              <a:extLst>
                <a:ext uri="{FF2B5EF4-FFF2-40B4-BE49-F238E27FC236}">
                  <a16:creationId xmlns:a16="http://schemas.microsoft.com/office/drawing/2014/main" id="{16C2D76B-3CA0-2DEA-EB75-BB536E2AF886}"/>
                </a:ext>
              </a:extLst>
            </p:cNvPr>
            <p:cNvGrpSpPr/>
            <p:nvPr/>
          </p:nvGrpSpPr>
          <p:grpSpPr>
            <a:xfrm>
              <a:off x="0" y="0"/>
              <a:ext cx="5105400" cy="2392679"/>
              <a:chOff x="0" y="1"/>
              <a:chExt cx="5105400" cy="2758439"/>
            </a:xfrm>
          </p:grpSpPr>
          <p:graphicFrame>
            <p:nvGraphicFramePr>
              <p:cNvPr id="61" name="Grafico 60">
                <a:extLst>
                  <a:ext uri="{FF2B5EF4-FFF2-40B4-BE49-F238E27FC236}">
                    <a16:creationId xmlns:a16="http://schemas.microsoft.com/office/drawing/2014/main" id="{00000000-0008-0000-0800-00000200000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91475831"/>
                  </p:ext>
                </p:extLst>
              </p:nvPr>
            </p:nvGraphicFramePr>
            <p:xfrm>
              <a:off x="0" y="1"/>
              <a:ext cx="5105400" cy="275843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62" name="CasellaDiTesto 1">
                <a:extLst>
                  <a:ext uri="{FF2B5EF4-FFF2-40B4-BE49-F238E27FC236}">
                    <a16:creationId xmlns:a16="http://schemas.microsoft.com/office/drawing/2014/main" id="{E65118AE-302C-277A-7577-4BA23D010398}"/>
                  </a:ext>
                </a:extLst>
              </p:cNvPr>
              <p:cNvSpPr txBox="1"/>
              <p:nvPr/>
            </p:nvSpPr>
            <p:spPr>
              <a:xfrm>
                <a:off x="2004053" y="434128"/>
                <a:ext cx="207010" cy="275590"/>
              </a:xfrm>
              <a:prstGeom prst="rect">
                <a:avLst/>
              </a:prstGeom>
              <a:ln>
                <a:noFill/>
              </a:ln>
            </p:spPr>
            <p:txBody>
              <a:bodyPr wrap="square" rtlCol="0" anchor="ctr"/>
              <a:lstStyle/>
              <a:p>
                <a:pPr algn="ct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it-IT" sz="1600" kern="1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endParaRPr lang="it-IT" sz="1100" kern="1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CasellaDiTesto 1">
                <a:extLst>
                  <a:ext uri="{FF2B5EF4-FFF2-40B4-BE49-F238E27FC236}">
                    <a16:creationId xmlns:a16="http://schemas.microsoft.com/office/drawing/2014/main" id="{6D566353-BB71-4A51-9E88-0ED15ABFD76E}"/>
                  </a:ext>
                </a:extLst>
              </p:cNvPr>
              <p:cNvSpPr txBox="1"/>
              <p:nvPr/>
            </p:nvSpPr>
            <p:spPr>
              <a:xfrm>
                <a:off x="4197452" y="500917"/>
                <a:ext cx="207010" cy="275590"/>
              </a:xfrm>
              <a:prstGeom prst="rect">
                <a:avLst/>
              </a:prstGeom>
              <a:ln>
                <a:noFill/>
              </a:ln>
            </p:spPr>
            <p:txBody>
              <a:bodyPr wrap="square" rtlCol="0" anchor="ctr"/>
              <a:lstStyle/>
              <a:p>
                <a:pPr algn="ct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it-IT" sz="1600" kern="1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endParaRPr lang="it-IT" sz="1100" kern="1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59" name="Immagine 58">
              <a:extLst>
                <a:ext uri="{FF2B5EF4-FFF2-40B4-BE49-F238E27FC236}">
                  <a16:creationId xmlns:a16="http://schemas.microsoft.com/office/drawing/2014/main" id="{0AC15E5C-2E55-32A3-2EA6-5123419E8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627" y="2392679"/>
              <a:ext cx="1809267" cy="3106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Immagine 59">
              <a:extLst>
                <a:ext uri="{FF2B5EF4-FFF2-40B4-BE49-F238E27FC236}">
                  <a16:creationId xmlns:a16="http://schemas.microsoft.com/office/drawing/2014/main" id="{1DFE95A2-A3A5-7826-D500-6D403B214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038" y="2392679"/>
              <a:ext cx="1809267" cy="31061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7532BF9C-AB1E-400D-0648-7B65056CF8D4}"/>
              </a:ext>
            </a:extLst>
          </p:cNvPr>
          <p:cNvGrpSpPr/>
          <p:nvPr/>
        </p:nvGrpSpPr>
        <p:grpSpPr>
          <a:xfrm>
            <a:off x="6806319" y="976048"/>
            <a:ext cx="4603954" cy="5131716"/>
            <a:chOff x="6024331" y="1210199"/>
            <a:chExt cx="4710657" cy="5262979"/>
          </a:xfrm>
        </p:grpSpPr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A3270FF4-3693-B1AF-4E56-024B3BB3E432}"/>
                </a:ext>
              </a:extLst>
            </p:cNvPr>
            <p:cNvGrpSpPr/>
            <p:nvPr/>
          </p:nvGrpSpPr>
          <p:grpSpPr>
            <a:xfrm>
              <a:off x="6024331" y="1210199"/>
              <a:ext cx="4710657" cy="5262979"/>
              <a:chOff x="5826003" y="1297698"/>
              <a:chExt cx="4710657" cy="5262979"/>
            </a:xfrm>
          </p:grpSpPr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E8580F90-7F2A-5C0F-C94E-BEAF0767B5AF}"/>
                  </a:ext>
                </a:extLst>
              </p:cNvPr>
              <p:cNvSpPr/>
              <p:nvPr/>
            </p:nvSpPr>
            <p:spPr>
              <a:xfrm>
                <a:off x="6051094" y="1315995"/>
                <a:ext cx="4434349" cy="5579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5000"/>
                    <a:lumOff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5" name="CasellaDiTesto 64">
                <a:extLst>
                  <a:ext uri="{FF2B5EF4-FFF2-40B4-BE49-F238E27FC236}">
                    <a16:creationId xmlns:a16="http://schemas.microsoft.com/office/drawing/2014/main" id="{7E59878A-F1A4-B61B-6F2B-750CE559B5BD}"/>
                  </a:ext>
                </a:extLst>
              </p:cNvPr>
              <p:cNvSpPr txBox="1"/>
              <p:nvPr/>
            </p:nvSpPr>
            <p:spPr>
              <a:xfrm>
                <a:off x="5826003" y="1297698"/>
                <a:ext cx="4710657" cy="52629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600" b="1" dirty="0">
                    <a:latin typeface="Bodoni MT" panose="020706030806060202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it-IT" sz="1600" b="1" dirty="0">
                    <a:effectLst/>
                    <a:latin typeface="Bodoni MT" panose="020706030806060202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ndice di apprezzamento nettamente migliore</a:t>
                </a:r>
                <a:r>
                  <a:rPr lang="it-IT" sz="1600" dirty="0">
                    <a:effectLst/>
                    <a:latin typeface="Bodoni MT" panose="020706030806060202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it-IT" sz="1600" dirty="0">
                    <a:effectLst/>
                    <a:latin typeface="Bodoni MT" panose="020706030806060202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per cibi sperimentali (AFMS)</a:t>
                </a:r>
              </a:p>
              <a:p>
                <a:pPr algn="ctr"/>
                <a:endParaRPr lang="it-IT" sz="1600" u="sng" dirty="0">
                  <a:latin typeface="Bodoni MT" panose="020706030806060202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endParaRPr lang="it-IT" sz="1600" u="sng" dirty="0">
                  <a:latin typeface="Bodoni MT" panose="020706030806060202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it-IT" sz="1600" u="sng" dirty="0">
                    <a:effectLst/>
                    <a:latin typeface="Bodoni MT" panose="020706030806060202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Differenza media di gradimento</a:t>
                </a:r>
                <a:r>
                  <a:rPr lang="it-IT" sz="1600" dirty="0">
                    <a:effectLst/>
                    <a:latin typeface="Bodoni MT" panose="020706030806060202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pari al 31.65 ± 3.69% a T0 e 30.6 ± 3.13% a T1</a:t>
                </a:r>
              </a:p>
              <a:p>
                <a:pPr algn="ctr"/>
                <a:endParaRPr lang="it-IT" sz="1600" dirty="0">
                  <a:effectLst/>
                  <a:latin typeface="Bodoni MT" panose="020706030806060202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endParaRPr lang="it-IT" sz="1600" dirty="0">
                  <a:effectLst/>
                  <a:latin typeface="Bodoni MT" panose="020706030806060202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it-IT" sz="1600" u="sng" dirty="0">
                    <a:latin typeface="Bodoni MT" panose="02070603080606020203" pitchFamily="18" charset="0"/>
                  </a:rPr>
                  <a:t>Abbassamento punteggio a T1</a:t>
                </a:r>
              </a:p>
              <a:p>
                <a:pPr algn="ctr"/>
                <a:r>
                  <a:rPr lang="it-IT" sz="1600" dirty="0">
                    <a:latin typeface="Bodoni MT" panose="02070603080606020203" pitchFamily="18" charset="0"/>
                  </a:rPr>
                  <a:t>Difficoltà mantenimento dieta semi-liquida in 4 settimane</a:t>
                </a:r>
              </a:p>
              <a:p>
                <a:pPr algn="ctr"/>
                <a:endParaRPr lang="it-IT" sz="1600" dirty="0">
                  <a:latin typeface="Bodoni MT" panose="02070603080606020203" pitchFamily="18" charset="0"/>
                </a:endParaRPr>
              </a:p>
              <a:p>
                <a:pPr algn="ctr"/>
                <a:endParaRPr lang="it-IT" sz="1600" dirty="0">
                  <a:latin typeface="Bodoni MT" panose="02070603080606020203" pitchFamily="18" charset="0"/>
                </a:endParaRPr>
              </a:p>
              <a:p>
                <a:pPr algn="ctr"/>
                <a:r>
                  <a:rPr lang="it-IT" sz="1600" dirty="0">
                    <a:latin typeface="Bodoni MT" panose="02070603080606020203" pitchFamily="18" charset="0"/>
                  </a:rPr>
                  <a:t>Calo medio dell’indice di gradimento da:</a:t>
                </a:r>
              </a:p>
              <a:p>
                <a:pPr algn="ctr"/>
                <a:r>
                  <a:rPr lang="it-IT" sz="1600" dirty="0">
                    <a:latin typeface="Bodoni MT" panose="02070603080606020203" pitchFamily="18" charset="0"/>
                  </a:rPr>
                  <a:t>45.11 ± 2.17 % a 42.03 ± 1.77% (OMO) </a:t>
                </a:r>
              </a:p>
              <a:p>
                <a:pPr algn="ctr"/>
                <a:r>
                  <a:rPr lang="it-IT" sz="1600" dirty="0">
                    <a:latin typeface="Bodoni MT" panose="02070603080606020203" pitchFamily="18" charset="0"/>
                  </a:rPr>
                  <a:t>da 76.61 ± 2.99% a 72.63 ± 2.58% (AFMS)</a:t>
                </a:r>
              </a:p>
              <a:p>
                <a:pPr algn="ctr"/>
                <a:endParaRPr lang="it-IT" sz="1600" dirty="0">
                  <a:latin typeface="Bodoni MT" panose="02070603080606020203" pitchFamily="18" charset="0"/>
                </a:endParaRPr>
              </a:p>
              <a:p>
                <a:pPr algn="ctr"/>
                <a:endParaRPr lang="it-IT" sz="1600" dirty="0">
                  <a:latin typeface="Bodoni MT" panose="02070603080606020203" pitchFamily="18" charset="0"/>
                </a:endParaRPr>
              </a:p>
              <a:p>
                <a:pPr algn="ctr"/>
                <a:r>
                  <a:rPr lang="it-IT" sz="1600" i="1" u="sng" dirty="0">
                    <a:effectLst/>
                    <a:latin typeface="Bodoni MT" panose="020706030806060202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Two-way RM ANOVA</a:t>
                </a:r>
                <a:r>
                  <a:rPr lang="it-IT" sz="1600" u="sng" dirty="0">
                    <a:effectLst/>
                    <a:latin typeface="Bodoni MT" panose="020706030806060202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misure ripetute</a:t>
                </a:r>
                <a:endParaRPr lang="it-IT" sz="1600" u="sng" dirty="0">
                  <a:latin typeface="Bodoni MT" panose="020706030806060202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it-IT" sz="1600" dirty="0">
                    <a:effectLst/>
                    <a:latin typeface="Bodoni MT" panose="020706030806060202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“</a:t>
                </a:r>
                <a:r>
                  <a:rPr lang="it-IT" sz="1600" i="1" u="sng" dirty="0">
                    <a:effectLst/>
                    <a:latin typeface="Bodoni MT" panose="020706030806060202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Sidak's Multiple Comparison Test</a:t>
                </a:r>
                <a:r>
                  <a:rPr lang="it-IT" sz="1600" i="1" dirty="0">
                    <a:effectLst/>
                    <a:latin typeface="Bodoni MT" panose="020706030806060202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”</a:t>
                </a:r>
                <a:endParaRPr lang="it-IT" sz="1600" dirty="0">
                  <a:latin typeface="Bodoni MT" panose="02070603080606020203" pitchFamily="18" charset="0"/>
                </a:endParaRPr>
              </a:p>
              <a:p>
                <a:pPr algn="ctr"/>
                <a:endParaRPr lang="it-IT" sz="1600" dirty="0">
                  <a:latin typeface="Bodoni MT" panose="02070603080606020203" pitchFamily="18" charset="0"/>
                </a:endParaRPr>
              </a:p>
            </p:txBody>
          </p:sp>
        </p:grpSp>
        <p:cxnSp>
          <p:nvCxnSpPr>
            <p:cNvPr id="8" name="Connettore 2 7">
              <a:extLst>
                <a:ext uri="{FF2B5EF4-FFF2-40B4-BE49-F238E27FC236}">
                  <a16:creationId xmlns:a16="http://schemas.microsoft.com/office/drawing/2014/main" id="{B1046A3A-B9D9-191A-1052-DD447BA9C537}"/>
                </a:ext>
              </a:extLst>
            </p:cNvPr>
            <p:cNvCxnSpPr/>
            <p:nvPr/>
          </p:nvCxnSpPr>
          <p:spPr>
            <a:xfrm>
              <a:off x="8396748" y="1786448"/>
              <a:ext cx="0" cy="32446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2 8">
              <a:extLst>
                <a:ext uri="{FF2B5EF4-FFF2-40B4-BE49-F238E27FC236}">
                  <a16:creationId xmlns:a16="http://schemas.microsoft.com/office/drawing/2014/main" id="{FF79DDAA-FE60-73C6-E7BB-C4B06B6AE01F}"/>
                </a:ext>
              </a:extLst>
            </p:cNvPr>
            <p:cNvCxnSpPr/>
            <p:nvPr/>
          </p:nvCxnSpPr>
          <p:spPr>
            <a:xfrm>
              <a:off x="8382000" y="2803997"/>
              <a:ext cx="0" cy="32446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B4BA784E-84B5-988E-3103-1E6C80ED0810}"/>
                </a:ext>
              </a:extLst>
            </p:cNvPr>
            <p:cNvCxnSpPr/>
            <p:nvPr/>
          </p:nvCxnSpPr>
          <p:spPr>
            <a:xfrm>
              <a:off x="8382000" y="3987720"/>
              <a:ext cx="0" cy="32446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2 10">
              <a:extLst>
                <a:ext uri="{FF2B5EF4-FFF2-40B4-BE49-F238E27FC236}">
                  <a16:creationId xmlns:a16="http://schemas.microsoft.com/office/drawing/2014/main" id="{817347C6-F7FE-3A0A-E17E-D047B1598865}"/>
                </a:ext>
              </a:extLst>
            </p:cNvPr>
            <p:cNvCxnSpPr/>
            <p:nvPr/>
          </p:nvCxnSpPr>
          <p:spPr>
            <a:xfrm>
              <a:off x="8396748" y="5267889"/>
              <a:ext cx="0" cy="32446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942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uppo 70">
            <a:extLst>
              <a:ext uri="{FF2B5EF4-FFF2-40B4-BE49-F238E27FC236}">
                <a16:creationId xmlns:a16="http://schemas.microsoft.com/office/drawing/2014/main" id="{E7B80871-5A89-F9C9-0889-2E679CD91AE8}"/>
              </a:ext>
            </a:extLst>
          </p:cNvPr>
          <p:cNvGrpSpPr/>
          <p:nvPr/>
        </p:nvGrpSpPr>
        <p:grpSpPr>
          <a:xfrm>
            <a:off x="2931366" y="155599"/>
            <a:ext cx="6322142" cy="720332"/>
            <a:chOff x="2925096" y="509438"/>
            <a:chExt cx="6322142" cy="720332"/>
          </a:xfrm>
        </p:grpSpPr>
        <p:sp>
          <p:nvSpPr>
            <p:cNvPr id="72" name="CasellaDiTesto 71">
              <a:extLst>
                <a:ext uri="{FF2B5EF4-FFF2-40B4-BE49-F238E27FC236}">
                  <a16:creationId xmlns:a16="http://schemas.microsoft.com/office/drawing/2014/main" id="{DF2623E8-0BD6-904D-4F0F-54DE9F943E54}"/>
                </a:ext>
              </a:extLst>
            </p:cNvPr>
            <p:cNvSpPr txBox="1"/>
            <p:nvPr/>
          </p:nvSpPr>
          <p:spPr>
            <a:xfrm>
              <a:off x="2925096" y="509438"/>
              <a:ext cx="63221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pc="300" dirty="0">
                  <a:solidFill>
                    <a:srgbClr val="0070C0"/>
                  </a:solidFill>
                  <a:latin typeface="Amasis MT Pro Medium" panose="02040604050005020304" pitchFamily="18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VALUTAZIONE COMPLIANCE</a:t>
              </a:r>
            </a:p>
            <a:p>
              <a:pPr algn="ctr"/>
              <a:r>
                <a:rPr lang="it-IT" spc="300" dirty="0">
                  <a:solidFill>
                    <a:srgbClr val="0070C0"/>
                  </a:solidFill>
                  <a:latin typeface="Amasis MT Pro Medium" panose="02040604050005020304" pitchFamily="18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RISULTATI</a:t>
              </a:r>
            </a:p>
          </p:txBody>
        </p:sp>
        <p:cxnSp>
          <p:nvCxnSpPr>
            <p:cNvPr id="73" name="Connettore diritto 72">
              <a:extLst>
                <a:ext uri="{FF2B5EF4-FFF2-40B4-BE49-F238E27FC236}">
                  <a16:creationId xmlns:a16="http://schemas.microsoft.com/office/drawing/2014/main" id="{2479A070-3918-F516-84EC-499AB8BAB44E}"/>
                </a:ext>
              </a:extLst>
            </p:cNvPr>
            <p:cNvCxnSpPr>
              <a:cxnSpLocks/>
            </p:cNvCxnSpPr>
            <p:nvPr/>
          </p:nvCxnSpPr>
          <p:spPr>
            <a:xfrm>
              <a:off x="5126861" y="1229770"/>
              <a:ext cx="1848465" cy="0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741B1DDC-041B-4C8B-0F46-B513B7C05639}"/>
              </a:ext>
            </a:extLst>
          </p:cNvPr>
          <p:cNvGrpSpPr/>
          <p:nvPr/>
        </p:nvGrpSpPr>
        <p:grpSpPr>
          <a:xfrm>
            <a:off x="1136846" y="925414"/>
            <a:ext cx="4456594" cy="2645875"/>
            <a:chOff x="0" y="0"/>
            <a:chExt cx="5387340" cy="3352800"/>
          </a:xfrm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7EF474BB-8D78-C646-9269-87CBE256AFB4}"/>
                </a:ext>
              </a:extLst>
            </p:cNvPr>
            <p:cNvGrpSpPr/>
            <p:nvPr/>
          </p:nvGrpSpPr>
          <p:grpSpPr>
            <a:xfrm>
              <a:off x="0" y="0"/>
              <a:ext cx="5387340" cy="3352800"/>
              <a:chOff x="0" y="0"/>
              <a:chExt cx="5387340" cy="3352800"/>
            </a:xfrm>
          </p:grpSpPr>
          <p:pic>
            <p:nvPicPr>
              <p:cNvPr id="5" name="Immagine 4">
                <a:extLst>
                  <a:ext uri="{FF2B5EF4-FFF2-40B4-BE49-F238E27FC236}">
                    <a16:creationId xmlns:a16="http://schemas.microsoft.com/office/drawing/2014/main" id="{19DF2F38-992B-A8EE-2E80-AD4F56EE1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162300"/>
                <a:ext cx="5387340" cy="19050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6" name="Gruppo 5">
                <a:extLst>
                  <a:ext uri="{FF2B5EF4-FFF2-40B4-BE49-F238E27FC236}">
                    <a16:creationId xmlns:a16="http://schemas.microsoft.com/office/drawing/2014/main" id="{92BA4628-466A-C858-85D6-9D884EEA09DA}"/>
                  </a:ext>
                </a:extLst>
              </p:cNvPr>
              <p:cNvGrpSpPr/>
              <p:nvPr/>
            </p:nvGrpSpPr>
            <p:grpSpPr>
              <a:xfrm>
                <a:off x="106680" y="0"/>
                <a:ext cx="5181600" cy="3154680"/>
                <a:chOff x="0" y="0"/>
                <a:chExt cx="5181600" cy="3154680"/>
              </a:xfrm>
            </p:grpSpPr>
            <p:graphicFrame>
              <p:nvGraphicFramePr>
                <p:cNvPr id="7" name="Grafico 6">
                  <a:extLst>
                    <a:ext uri="{FF2B5EF4-FFF2-40B4-BE49-F238E27FC236}">
                      <a16:creationId xmlns:a16="http://schemas.microsoft.com/office/drawing/2014/main" id="{00000000-0008-0000-0000-000004000000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2102313458"/>
                    </p:ext>
                  </p:extLst>
                </p:nvPr>
              </p:nvGraphicFramePr>
              <p:xfrm>
                <a:off x="0" y="0"/>
                <a:ext cx="5181600" cy="315468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grpSp>
              <p:nvGrpSpPr>
                <p:cNvPr id="8" name="Gruppo 7">
                  <a:extLst>
                    <a:ext uri="{FF2B5EF4-FFF2-40B4-BE49-F238E27FC236}">
                      <a16:creationId xmlns:a16="http://schemas.microsoft.com/office/drawing/2014/main" id="{00000000-0008-0000-0000-00000C000000}"/>
                    </a:ext>
                  </a:extLst>
                </p:cNvPr>
                <p:cNvGrpSpPr/>
                <p:nvPr/>
              </p:nvGrpSpPr>
              <p:grpSpPr>
                <a:xfrm>
                  <a:off x="1965960" y="535004"/>
                  <a:ext cx="2872938" cy="325656"/>
                  <a:chOff x="2004060" y="631468"/>
                  <a:chExt cx="2872938" cy="229145"/>
                </a:xfrm>
              </p:grpSpPr>
              <p:sp>
                <p:nvSpPr>
                  <p:cNvPr id="9" name="CasellaDiTesto 1">
                    <a:extLst>
                      <a:ext uri="{FF2B5EF4-FFF2-40B4-BE49-F238E27FC236}">
                        <a16:creationId xmlns:a16="http://schemas.microsoft.com/office/drawing/2014/main" id="{00000000-0008-0000-0000-000005000000}"/>
                      </a:ext>
                    </a:extLst>
                  </p:cNvPr>
                  <p:cNvSpPr txBox="1"/>
                  <p:nvPr/>
                </p:nvSpPr>
                <p:spPr>
                  <a:xfrm>
                    <a:off x="4168339" y="661381"/>
                    <a:ext cx="228600" cy="167060"/>
                  </a:xfrm>
                  <a:prstGeom prst="rect">
                    <a:avLst/>
                  </a:prstGeom>
                </p:spPr>
                <p:txBody>
                  <a:bodyPr wrap="square" rtlCol="0" anchor="ctr"/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it-IT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*</a:t>
                    </a:r>
                    <a:endParaRPr lang="it-IT" sz="1100" kern="100" dirty="0">
                      <a:solidFill>
                        <a:srgbClr val="FF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" name="CasellaDiTesto 1">
                    <a:extLst>
                      <a:ext uri="{FF2B5EF4-FFF2-40B4-BE49-F238E27FC236}">
                        <a16:creationId xmlns:a16="http://schemas.microsoft.com/office/drawing/2014/main" id="{00000000-0008-0000-0000-000006000000}"/>
                      </a:ext>
                    </a:extLst>
                  </p:cNvPr>
                  <p:cNvSpPr txBox="1"/>
                  <p:nvPr/>
                </p:nvSpPr>
                <p:spPr>
                  <a:xfrm>
                    <a:off x="4602679" y="682831"/>
                    <a:ext cx="274319" cy="177782"/>
                  </a:xfrm>
                  <a:prstGeom prst="rect">
                    <a:avLst/>
                  </a:prstGeom>
                </p:spPr>
                <p:txBody>
                  <a:bodyPr wrap="square" rtlCol="0" anchor="ctr"/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it-IT" sz="160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*</a:t>
                    </a:r>
                    <a:endParaRPr lang="it-IT" sz="1100" kern="100">
                      <a:solidFill>
                        <a:srgbClr val="FF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" name="CasellaDiTesto 1">
                    <a:extLst>
                      <a:ext uri="{FF2B5EF4-FFF2-40B4-BE49-F238E27FC236}">
                        <a16:creationId xmlns:a16="http://schemas.microsoft.com/office/drawing/2014/main" id="{00000000-0008-0000-0000-000007000000}"/>
                      </a:ext>
                    </a:extLst>
                  </p:cNvPr>
                  <p:cNvSpPr txBox="1"/>
                  <p:nvPr/>
                </p:nvSpPr>
                <p:spPr>
                  <a:xfrm>
                    <a:off x="2004060" y="631468"/>
                    <a:ext cx="220980" cy="190766"/>
                  </a:xfrm>
                  <a:prstGeom prst="rect">
                    <a:avLst/>
                  </a:prstGeom>
                </p:spPr>
                <p:txBody>
                  <a:bodyPr wrap="square" rtlCol="0" anchor="ctr"/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it-IT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*</a:t>
                    </a:r>
                    <a:endParaRPr lang="it-IT" sz="1100" kern="100" dirty="0">
                      <a:solidFill>
                        <a:srgbClr val="FF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" name="CasellaDiTesto 1">
                    <a:extLst>
                      <a:ext uri="{FF2B5EF4-FFF2-40B4-BE49-F238E27FC236}">
                        <a16:creationId xmlns:a16="http://schemas.microsoft.com/office/drawing/2014/main" id="{00000000-0008-0000-0000-000008000000}"/>
                      </a:ext>
                    </a:extLst>
                  </p:cNvPr>
                  <p:cNvSpPr txBox="1"/>
                  <p:nvPr/>
                </p:nvSpPr>
                <p:spPr>
                  <a:xfrm>
                    <a:off x="2423159" y="661381"/>
                    <a:ext cx="207265" cy="145613"/>
                  </a:xfrm>
                  <a:prstGeom prst="rect">
                    <a:avLst/>
                  </a:prstGeom>
                </p:spPr>
                <p:txBody>
                  <a:bodyPr wrap="square" rtlCol="0" anchor="ctr"/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it-IT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*</a:t>
                    </a:r>
                    <a:endParaRPr lang="it-IT" sz="1100" kern="100" dirty="0">
                      <a:solidFill>
                        <a:srgbClr val="FF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cxnSp>
          <p:nvCxnSpPr>
            <p:cNvPr id="4" name="Connettore diritto 3">
              <a:extLst>
                <a:ext uri="{FF2B5EF4-FFF2-40B4-BE49-F238E27FC236}">
                  <a16:creationId xmlns:a16="http://schemas.microsoft.com/office/drawing/2014/main" id="{B15EE34C-92C1-9D9B-C176-E73A49DFD64C}"/>
                </a:ext>
              </a:extLst>
            </p:cNvPr>
            <p:cNvCxnSpPr/>
            <p:nvPr/>
          </p:nvCxnSpPr>
          <p:spPr>
            <a:xfrm flipV="1">
              <a:off x="2908354" y="462893"/>
              <a:ext cx="0" cy="2141220"/>
            </a:xfrm>
            <a:prstGeom prst="line">
              <a:avLst/>
            </a:prstGeom>
            <a:ln w="9525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5B537BB3-0A97-1CA4-D89D-947FBF6636B2}"/>
              </a:ext>
            </a:extLst>
          </p:cNvPr>
          <p:cNvGrpSpPr/>
          <p:nvPr/>
        </p:nvGrpSpPr>
        <p:grpSpPr>
          <a:xfrm>
            <a:off x="1007762" y="3755926"/>
            <a:ext cx="4503732" cy="2306240"/>
            <a:chOff x="-45244" y="0"/>
            <a:chExt cx="5379720" cy="3495503"/>
          </a:xfrm>
        </p:grpSpPr>
        <p:grpSp>
          <p:nvGrpSpPr>
            <p:cNvPr id="24" name="Gruppo 23">
              <a:extLst>
                <a:ext uri="{FF2B5EF4-FFF2-40B4-BE49-F238E27FC236}">
                  <a16:creationId xmlns:a16="http://schemas.microsoft.com/office/drawing/2014/main" id="{4021DA03-F37A-1E55-25C0-B1D41FC845E1}"/>
                </a:ext>
              </a:extLst>
            </p:cNvPr>
            <p:cNvGrpSpPr/>
            <p:nvPr/>
          </p:nvGrpSpPr>
          <p:grpSpPr>
            <a:xfrm>
              <a:off x="45720" y="0"/>
              <a:ext cx="5273040" cy="3154680"/>
              <a:chOff x="0" y="0"/>
              <a:chExt cx="5273040" cy="3154680"/>
            </a:xfrm>
          </p:grpSpPr>
          <p:graphicFrame>
            <p:nvGraphicFramePr>
              <p:cNvPr id="27" name="Grafico 26">
                <a:extLst>
                  <a:ext uri="{FF2B5EF4-FFF2-40B4-BE49-F238E27FC236}">
                    <a16:creationId xmlns:a16="http://schemas.microsoft.com/office/drawing/2014/main" id="{0587F378-800B-4965-BA51-20A3619D4BB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211546022"/>
                  </p:ext>
                </p:extLst>
              </p:nvPr>
            </p:nvGraphicFramePr>
            <p:xfrm>
              <a:off x="0" y="0"/>
              <a:ext cx="5273040" cy="315468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28" name="CasellaDiTesto 1">
                <a:extLst>
                  <a:ext uri="{FF2B5EF4-FFF2-40B4-BE49-F238E27FC236}">
                    <a16:creationId xmlns:a16="http://schemas.microsoft.com/office/drawing/2014/main" id="{5B00CD63-3103-A64E-C0A2-9C9718345FA5}"/>
                  </a:ext>
                </a:extLst>
              </p:cNvPr>
              <p:cNvSpPr txBox="1"/>
              <p:nvPr/>
            </p:nvSpPr>
            <p:spPr>
              <a:xfrm>
                <a:off x="1950614" y="655320"/>
                <a:ext cx="207246" cy="275923"/>
              </a:xfrm>
              <a:prstGeom prst="rect">
                <a:avLst/>
              </a:prstGeom>
            </p:spPr>
            <p:txBody>
              <a:bodyPr wrap="square"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it-IT" sz="1600" kern="1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endParaRPr lang="it-IT" sz="1100" kern="1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CasellaDiTesto 1">
                <a:extLst>
                  <a:ext uri="{FF2B5EF4-FFF2-40B4-BE49-F238E27FC236}">
                    <a16:creationId xmlns:a16="http://schemas.microsoft.com/office/drawing/2014/main" id="{17F6D7FF-4907-8990-F233-B447C217528E}"/>
                  </a:ext>
                </a:extLst>
              </p:cNvPr>
              <p:cNvSpPr txBox="1"/>
              <p:nvPr/>
            </p:nvSpPr>
            <p:spPr>
              <a:xfrm>
                <a:off x="2392537" y="601980"/>
                <a:ext cx="207246" cy="275923"/>
              </a:xfrm>
              <a:prstGeom prst="rect">
                <a:avLst/>
              </a:prstGeom>
            </p:spPr>
            <p:txBody>
              <a:bodyPr wrap="square"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it-IT" sz="1600" kern="1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endParaRPr lang="it-IT" sz="1100" kern="1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CasellaDiTesto 1">
                <a:extLst>
                  <a:ext uri="{FF2B5EF4-FFF2-40B4-BE49-F238E27FC236}">
                    <a16:creationId xmlns:a16="http://schemas.microsoft.com/office/drawing/2014/main" id="{71BFA2EE-D910-3E32-2340-66643FB1ADE8}"/>
                  </a:ext>
                </a:extLst>
              </p:cNvPr>
              <p:cNvSpPr txBox="1"/>
              <p:nvPr/>
            </p:nvSpPr>
            <p:spPr>
              <a:xfrm>
                <a:off x="4219541" y="715039"/>
                <a:ext cx="207246" cy="275923"/>
              </a:xfrm>
              <a:prstGeom prst="rect">
                <a:avLst/>
              </a:prstGeom>
            </p:spPr>
            <p:txBody>
              <a:bodyPr wrap="square"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it-IT" sz="1600" kern="1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endParaRPr lang="it-IT" sz="1100" kern="1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CasellaDiTesto 1">
                <a:extLst>
                  <a:ext uri="{FF2B5EF4-FFF2-40B4-BE49-F238E27FC236}">
                    <a16:creationId xmlns:a16="http://schemas.microsoft.com/office/drawing/2014/main" id="{F558B9A5-6135-646C-243F-64CD1234D1B1}"/>
                  </a:ext>
                </a:extLst>
              </p:cNvPr>
              <p:cNvSpPr txBox="1"/>
              <p:nvPr/>
            </p:nvSpPr>
            <p:spPr>
              <a:xfrm>
                <a:off x="4638840" y="730279"/>
                <a:ext cx="207246" cy="275923"/>
              </a:xfrm>
              <a:prstGeom prst="rect">
                <a:avLst/>
              </a:prstGeom>
            </p:spPr>
            <p:txBody>
              <a:bodyPr wrap="square"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it-IT" sz="1600" kern="1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endParaRPr lang="it-IT" sz="1100" kern="1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FA2A6492-B002-77DE-D73C-44CE345F2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-38461"/>
            <a:stretch/>
          </p:blipFill>
          <p:spPr bwMode="auto">
            <a:xfrm>
              <a:off x="-45244" y="3221183"/>
              <a:ext cx="5379720" cy="27432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6" name="Connettore diritto 25">
              <a:extLst>
                <a:ext uri="{FF2B5EF4-FFF2-40B4-BE49-F238E27FC236}">
                  <a16:creationId xmlns:a16="http://schemas.microsoft.com/office/drawing/2014/main" id="{FF1DF304-2B75-6086-5D22-BE8337188D86}"/>
                </a:ext>
              </a:extLst>
            </p:cNvPr>
            <p:cNvCxnSpPr/>
            <p:nvPr/>
          </p:nvCxnSpPr>
          <p:spPr>
            <a:xfrm flipV="1">
              <a:off x="2960669" y="436342"/>
              <a:ext cx="0" cy="2141220"/>
            </a:xfrm>
            <a:prstGeom prst="line">
              <a:avLst/>
            </a:prstGeom>
            <a:ln w="9525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E9906F50-B6AD-C5D3-2043-6449608CDE16}"/>
              </a:ext>
            </a:extLst>
          </p:cNvPr>
          <p:cNvGrpSpPr/>
          <p:nvPr/>
        </p:nvGrpSpPr>
        <p:grpSpPr>
          <a:xfrm>
            <a:off x="6160981" y="3769047"/>
            <a:ext cx="4414423" cy="2259983"/>
            <a:chOff x="0" y="-13417"/>
            <a:chExt cx="5379720" cy="3369914"/>
          </a:xfrm>
        </p:grpSpPr>
        <p:grpSp>
          <p:nvGrpSpPr>
            <p:cNvPr id="36" name="Gruppo 35">
              <a:extLst>
                <a:ext uri="{FF2B5EF4-FFF2-40B4-BE49-F238E27FC236}">
                  <a16:creationId xmlns:a16="http://schemas.microsoft.com/office/drawing/2014/main" id="{9E32AEB2-5C6A-0DE9-19C2-4864D97AAB15}"/>
                </a:ext>
              </a:extLst>
            </p:cNvPr>
            <p:cNvGrpSpPr/>
            <p:nvPr/>
          </p:nvGrpSpPr>
          <p:grpSpPr>
            <a:xfrm>
              <a:off x="0" y="-13417"/>
              <a:ext cx="5379720" cy="3369914"/>
              <a:chOff x="0" y="-13417"/>
              <a:chExt cx="5379720" cy="3369914"/>
            </a:xfrm>
          </p:grpSpPr>
          <p:pic>
            <p:nvPicPr>
              <p:cNvPr id="38" name="Immagine 37">
                <a:extLst>
                  <a:ext uri="{FF2B5EF4-FFF2-40B4-BE49-F238E27FC236}">
                    <a16:creationId xmlns:a16="http://schemas.microsoft.com/office/drawing/2014/main" id="{AE400AE5-6D81-7CEE-CD9B-16045351C2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158378"/>
                <a:ext cx="5379720" cy="1981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</p:pic>
          <p:grpSp>
            <p:nvGrpSpPr>
              <p:cNvPr id="39" name="Gruppo 38">
                <a:extLst>
                  <a:ext uri="{FF2B5EF4-FFF2-40B4-BE49-F238E27FC236}">
                    <a16:creationId xmlns:a16="http://schemas.microsoft.com/office/drawing/2014/main" id="{A6706D33-900A-D768-D352-6B162647AAEF}"/>
                  </a:ext>
                </a:extLst>
              </p:cNvPr>
              <p:cNvGrpSpPr/>
              <p:nvPr/>
            </p:nvGrpSpPr>
            <p:grpSpPr>
              <a:xfrm>
                <a:off x="45720" y="-13417"/>
                <a:ext cx="5273040" cy="3162300"/>
                <a:chOff x="0" y="-14096"/>
                <a:chExt cx="5273040" cy="3322320"/>
              </a:xfrm>
            </p:grpSpPr>
            <p:graphicFrame>
              <p:nvGraphicFramePr>
                <p:cNvPr id="40" name="Grafico 39">
                  <a:extLst>
                    <a:ext uri="{FF2B5EF4-FFF2-40B4-BE49-F238E27FC236}">
                      <a16:creationId xmlns:a16="http://schemas.microsoft.com/office/drawing/2014/main" id="{71249381-2A4C-43E4-9302-4B625E80393C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1786988008"/>
                    </p:ext>
                  </p:extLst>
                </p:nvPr>
              </p:nvGraphicFramePr>
              <p:xfrm>
                <a:off x="0" y="-14096"/>
                <a:ext cx="5273040" cy="332232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8"/>
                </a:graphicData>
              </a:graphic>
            </p:graphicFrame>
            <p:grpSp>
              <p:nvGrpSpPr>
                <p:cNvPr id="41" name="Gruppo 40">
                  <a:extLst>
                    <a:ext uri="{FF2B5EF4-FFF2-40B4-BE49-F238E27FC236}">
                      <a16:creationId xmlns:a16="http://schemas.microsoft.com/office/drawing/2014/main" id="{6E7E241D-3E62-8205-141D-56EA0829EDCD}"/>
                    </a:ext>
                  </a:extLst>
                </p:cNvPr>
                <p:cNvGrpSpPr/>
                <p:nvPr/>
              </p:nvGrpSpPr>
              <p:grpSpPr>
                <a:xfrm>
                  <a:off x="1985906" y="513825"/>
                  <a:ext cx="2862780" cy="429851"/>
                  <a:chOff x="73286" y="49005"/>
                  <a:chExt cx="2862780" cy="429851"/>
                </a:xfrm>
              </p:grpSpPr>
              <p:sp>
                <p:nvSpPr>
                  <p:cNvPr id="42" name="CasellaDiTesto 1">
                    <a:extLst>
                      <a:ext uri="{FF2B5EF4-FFF2-40B4-BE49-F238E27FC236}">
                        <a16:creationId xmlns:a16="http://schemas.microsoft.com/office/drawing/2014/main" id="{81DA51C3-CA64-34BE-256D-145C3B37D281}"/>
                      </a:ext>
                    </a:extLst>
                  </p:cNvPr>
                  <p:cNvSpPr txBox="1"/>
                  <p:nvPr/>
                </p:nvSpPr>
                <p:spPr>
                  <a:xfrm>
                    <a:off x="73286" y="112278"/>
                    <a:ext cx="207246" cy="275922"/>
                  </a:xfrm>
                  <a:prstGeom prst="rect">
                    <a:avLst/>
                  </a:prstGeom>
                </p:spPr>
                <p:txBody>
                  <a:bodyPr wrap="square" rtlCol="0" anchor="ctr"/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it-IT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*</a:t>
                    </a:r>
                    <a:endParaRPr lang="it-IT" sz="1100" kern="100" dirty="0">
                      <a:solidFill>
                        <a:srgbClr val="FF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3" name="CasellaDiTesto 1">
                    <a:extLst>
                      <a:ext uri="{FF2B5EF4-FFF2-40B4-BE49-F238E27FC236}">
                        <a16:creationId xmlns:a16="http://schemas.microsoft.com/office/drawing/2014/main" id="{B863A0BD-9A46-8A2E-F11A-ACAB615A2741}"/>
                      </a:ext>
                    </a:extLst>
                  </p:cNvPr>
                  <p:cNvSpPr txBox="1"/>
                  <p:nvPr/>
                </p:nvSpPr>
                <p:spPr>
                  <a:xfrm>
                    <a:off x="500007" y="49005"/>
                    <a:ext cx="207246" cy="275922"/>
                  </a:xfrm>
                  <a:prstGeom prst="rect">
                    <a:avLst/>
                  </a:prstGeom>
                </p:spPr>
                <p:txBody>
                  <a:bodyPr wrap="square" rtlCol="0" anchor="ctr"/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it-IT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*</a:t>
                    </a:r>
                    <a:endParaRPr lang="it-IT" sz="1100" kern="100" dirty="0">
                      <a:solidFill>
                        <a:srgbClr val="FF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4" name="CasellaDiTesto 1">
                    <a:extLst>
                      <a:ext uri="{FF2B5EF4-FFF2-40B4-BE49-F238E27FC236}">
                        <a16:creationId xmlns:a16="http://schemas.microsoft.com/office/drawing/2014/main" id="{06868951-3F48-CBE8-7F1D-99CE25D27904}"/>
                      </a:ext>
                    </a:extLst>
                  </p:cNvPr>
                  <p:cNvSpPr txBox="1"/>
                  <p:nvPr/>
                </p:nvSpPr>
                <p:spPr>
                  <a:xfrm>
                    <a:off x="2316400" y="202933"/>
                    <a:ext cx="207246" cy="275923"/>
                  </a:xfrm>
                  <a:prstGeom prst="rect">
                    <a:avLst/>
                  </a:prstGeom>
                </p:spPr>
                <p:txBody>
                  <a:bodyPr wrap="square" rtlCol="0" anchor="ctr"/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it-IT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*</a:t>
                    </a:r>
                    <a:endParaRPr lang="it-IT" sz="1100" kern="100" dirty="0">
                      <a:solidFill>
                        <a:srgbClr val="FF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" name="CasellaDiTesto 1">
                    <a:extLst>
                      <a:ext uri="{FF2B5EF4-FFF2-40B4-BE49-F238E27FC236}">
                        <a16:creationId xmlns:a16="http://schemas.microsoft.com/office/drawing/2014/main" id="{CB17F9CE-1D8D-2391-365C-D9463BEEFA6B}"/>
                      </a:ext>
                    </a:extLst>
                  </p:cNvPr>
                  <p:cNvSpPr txBox="1"/>
                  <p:nvPr/>
                </p:nvSpPr>
                <p:spPr>
                  <a:xfrm>
                    <a:off x="2728820" y="159140"/>
                    <a:ext cx="207246" cy="275921"/>
                  </a:xfrm>
                  <a:prstGeom prst="rect">
                    <a:avLst/>
                  </a:prstGeom>
                </p:spPr>
                <p:txBody>
                  <a:bodyPr wrap="square" rtlCol="0" anchor="ctr"/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it-IT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*</a:t>
                    </a:r>
                    <a:endParaRPr lang="it-IT" sz="1100" kern="100" dirty="0">
                      <a:solidFill>
                        <a:srgbClr val="FF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cxnSp>
          <p:nvCxnSpPr>
            <p:cNvPr id="37" name="Connettore diritto 36">
              <a:extLst>
                <a:ext uri="{FF2B5EF4-FFF2-40B4-BE49-F238E27FC236}">
                  <a16:creationId xmlns:a16="http://schemas.microsoft.com/office/drawing/2014/main" id="{76F7E420-F000-4A0C-65BA-B4A9F46E42F4}"/>
                </a:ext>
              </a:extLst>
            </p:cNvPr>
            <p:cNvCxnSpPr/>
            <p:nvPr/>
          </p:nvCxnSpPr>
          <p:spPr>
            <a:xfrm flipV="1">
              <a:off x="2996557" y="416812"/>
              <a:ext cx="0" cy="2141221"/>
            </a:xfrm>
            <a:prstGeom prst="line">
              <a:avLst/>
            </a:prstGeom>
            <a:ln w="9525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90CBC459-5557-5087-8B52-3F51A2A18682}"/>
              </a:ext>
            </a:extLst>
          </p:cNvPr>
          <p:cNvGrpSpPr/>
          <p:nvPr/>
        </p:nvGrpSpPr>
        <p:grpSpPr>
          <a:xfrm>
            <a:off x="6186011" y="976208"/>
            <a:ext cx="4376907" cy="2689859"/>
            <a:chOff x="0" y="0"/>
            <a:chExt cx="5318760" cy="3422241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1E7B027C-04BE-50EF-FE1A-1C162866F212}"/>
                </a:ext>
              </a:extLst>
            </p:cNvPr>
            <p:cNvGrpSpPr/>
            <p:nvPr/>
          </p:nvGrpSpPr>
          <p:grpSpPr>
            <a:xfrm>
              <a:off x="15240" y="0"/>
              <a:ext cx="5273040" cy="3154680"/>
              <a:chOff x="0" y="0"/>
              <a:chExt cx="5273040" cy="3154680"/>
            </a:xfrm>
          </p:grpSpPr>
          <p:graphicFrame>
            <p:nvGraphicFramePr>
              <p:cNvPr id="17" name="Grafico 16">
                <a:extLst>
                  <a:ext uri="{FF2B5EF4-FFF2-40B4-BE49-F238E27FC236}">
                    <a16:creationId xmlns:a16="http://schemas.microsoft.com/office/drawing/2014/main" id="{E1F86041-EF91-4038-99CE-5BEA615B332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16754774"/>
                  </p:ext>
                </p:extLst>
              </p:nvPr>
            </p:nvGraphicFramePr>
            <p:xfrm>
              <a:off x="0" y="0"/>
              <a:ext cx="5273040" cy="315468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9"/>
              </a:graphicData>
            </a:graphic>
          </p:graphicFrame>
          <p:grpSp>
            <p:nvGrpSpPr>
              <p:cNvPr id="18" name="Gruppo 17">
                <a:extLst>
                  <a:ext uri="{FF2B5EF4-FFF2-40B4-BE49-F238E27FC236}">
                    <a16:creationId xmlns:a16="http://schemas.microsoft.com/office/drawing/2014/main" id="{F36CB1D6-731D-46C1-B4B2-361BD05353CC}"/>
                  </a:ext>
                </a:extLst>
              </p:cNvPr>
              <p:cNvGrpSpPr/>
              <p:nvPr/>
            </p:nvGrpSpPr>
            <p:grpSpPr>
              <a:xfrm>
                <a:off x="1979328" y="671129"/>
                <a:ext cx="2889140" cy="330087"/>
                <a:chOff x="51471" y="48557"/>
                <a:chExt cx="2889391" cy="174199"/>
              </a:xfrm>
            </p:grpSpPr>
            <p:sp>
              <p:nvSpPr>
                <p:cNvPr id="19" name="CasellaDiTesto 1">
                  <a:extLst>
                    <a:ext uri="{FF2B5EF4-FFF2-40B4-BE49-F238E27FC236}">
                      <a16:creationId xmlns:a16="http://schemas.microsoft.com/office/drawing/2014/main" id="{10A84B1E-F2B1-BDC7-A8B3-10F1F6F3CE13}"/>
                    </a:ext>
                  </a:extLst>
                </p:cNvPr>
                <p:cNvSpPr txBox="1"/>
                <p:nvPr/>
              </p:nvSpPr>
              <p:spPr>
                <a:xfrm>
                  <a:off x="2284019" y="77143"/>
                  <a:ext cx="207264" cy="145613"/>
                </a:xfrm>
                <a:prstGeom prst="rect">
                  <a:avLst/>
                </a:prstGeom>
              </p:spPr>
              <p:txBody>
                <a:bodyPr wrap="square" rtlCol="0" anchor="ctr"/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it-IT" sz="1600" kern="100" dirty="0">
                      <a:solidFill>
                        <a:srgbClr val="FF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*</a:t>
                  </a:r>
                  <a:endParaRPr lang="it-IT" sz="1100" kern="1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CasellaDiTesto 1">
                  <a:extLst>
                    <a:ext uri="{FF2B5EF4-FFF2-40B4-BE49-F238E27FC236}">
                      <a16:creationId xmlns:a16="http://schemas.microsoft.com/office/drawing/2014/main" id="{2D3BFAA3-D7AB-6775-95B2-26FDDE14575D}"/>
                    </a:ext>
                  </a:extLst>
                </p:cNvPr>
                <p:cNvSpPr txBox="1"/>
                <p:nvPr/>
              </p:nvSpPr>
              <p:spPr>
                <a:xfrm>
                  <a:off x="2733598" y="73126"/>
                  <a:ext cx="207264" cy="145613"/>
                </a:xfrm>
                <a:prstGeom prst="rect">
                  <a:avLst/>
                </a:prstGeom>
              </p:spPr>
              <p:txBody>
                <a:bodyPr wrap="square" rtlCol="0" anchor="ctr"/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it-IT" sz="1600" kern="100">
                      <a:solidFill>
                        <a:srgbClr val="FF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*</a:t>
                  </a:r>
                  <a:endParaRPr lang="it-IT" sz="1100" kern="10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CasellaDiTesto 1">
                  <a:extLst>
                    <a:ext uri="{FF2B5EF4-FFF2-40B4-BE49-F238E27FC236}">
                      <a16:creationId xmlns:a16="http://schemas.microsoft.com/office/drawing/2014/main" id="{322E8631-E7EE-6AD7-607C-5CC96F91DE32}"/>
                    </a:ext>
                  </a:extLst>
                </p:cNvPr>
                <p:cNvSpPr txBox="1"/>
                <p:nvPr/>
              </p:nvSpPr>
              <p:spPr>
                <a:xfrm>
                  <a:off x="51471" y="72263"/>
                  <a:ext cx="207264" cy="145613"/>
                </a:xfrm>
                <a:prstGeom prst="rect">
                  <a:avLst/>
                </a:prstGeom>
              </p:spPr>
              <p:txBody>
                <a:bodyPr wrap="square" rtlCol="0" anchor="ctr"/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it-IT" sz="1600" kern="100" dirty="0">
                      <a:solidFill>
                        <a:srgbClr val="FF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*</a:t>
                  </a:r>
                  <a:endParaRPr lang="it-IT" sz="1100" kern="1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CasellaDiTesto 1">
                  <a:extLst>
                    <a:ext uri="{FF2B5EF4-FFF2-40B4-BE49-F238E27FC236}">
                      <a16:creationId xmlns:a16="http://schemas.microsoft.com/office/drawing/2014/main" id="{A04406E6-4CF9-1E3F-053E-EB6C35A5354E}"/>
                    </a:ext>
                  </a:extLst>
                </p:cNvPr>
                <p:cNvSpPr txBox="1"/>
                <p:nvPr/>
              </p:nvSpPr>
              <p:spPr>
                <a:xfrm>
                  <a:off x="485813" y="48557"/>
                  <a:ext cx="207264" cy="145613"/>
                </a:xfrm>
                <a:prstGeom prst="rect">
                  <a:avLst/>
                </a:prstGeom>
              </p:spPr>
              <p:txBody>
                <a:bodyPr wrap="square" rtlCol="0" anchor="ctr"/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it-IT" sz="1600" kern="100" dirty="0">
                      <a:solidFill>
                        <a:srgbClr val="FF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*</a:t>
                  </a:r>
                  <a:endParaRPr lang="it-IT" sz="1100" kern="1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90D200F7-A84B-AA2C-123D-09D38CECB9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-40000"/>
            <a:stretch/>
          </p:blipFill>
          <p:spPr bwMode="auto">
            <a:xfrm>
              <a:off x="0" y="3146321"/>
              <a:ext cx="5318760" cy="27592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48903BFC-8344-DB62-E513-1448953A07D5}"/>
                </a:ext>
              </a:extLst>
            </p:cNvPr>
            <p:cNvCxnSpPr/>
            <p:nvPr/>
          </p:nvCxnSpPr>
          <p:spPr>
            <a:xfrm flipV="1">
              <a:off x="2935819" y="448448"/>
              <a:ext cx="0" cy="2141220"/>
            </a:xfrm>
            <a:prstGeom prst="line">
              <a:avLst/>
            </a:prstGeom>
            <a:ln w="9525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po 50">
            <a:extLst>
              <a:ext uri="{FF2B5EF4-FFF2-40B4-BE49-F238E27FC236}">
                <a16:creationId xmlns:a16="http://schemas.microsoft.com/office/drawing/2014/main" id="{803189E5-FA7C-01A9-AA2A-C88CE60AF208}"/>
              </a:ext>
            </a:extLst>
          </p:cNvPr>
          <p:cNvGrpSpPr/>
          <p:nvPr/>
        </p:nvGrpSpPr>
        <p:grpSpPr>
          <a:xfrm>
            <a:off x="391184" y="1900155"/>
            <a:ext cx="625394" cy="631664"/>
            <a:chOff x="513428" y="2011577"/>
            <a:chExt cx="625394" cy="631664"/>
          </a:xfrm>
        </p:grpSpPr>
        <p:pic>
          <p:nvPicPr>
            <p:cNvPr id="32" name="Elemento grafico 31" descr="Labbra contorno">
              <a:extLst>
                <a:ext uri="{FF2B5EF4-FFF2-40B4-BE49-F238E27FC236}">
                  <a16:creationId xmlns:a16="http://schemas.microsoft.com/office/drawing/2014/main" id="{FE01D86C-2A16-E371-682E-04DDB8D1E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23260" y="2031241"/>
              <a:ext cx="612000" cy="612000"/>
            </a:xfrm>
            <a:prstGeom prst="rect">
              <a:avLst/>
            </a:prstGeom>
          </p:spPr>
        </p:pic>
        <p:sp>
          <p:nvSpPr>
            <p:cNvPr id="47" name="Ovale 46">
              <a:extLst>
                <a:ext uri="{FF2B5EF4-FFF2-40B4-BE49-F238E27FC236}">
                  <a16:creationId xmlns:a16="http://schemas.microsoft.com/office/drawing/2014/main" id="{25E2F660-F1A3-D3F4-EF26-DD1DD9A22001}"/>
                </a:ext>
              </a:extLst>
            </p:cNvPr>
            <p:cNvSpPr/>
            <p:nvPr/>
          </p:nvSpPr>
          <p:spPr>
            <a:xfrm>
              <a:off x="513428" y="2011577"/>
              <a:ext cx="625394" cy="625394"/>
            </a:xfrm>
            <a:prstGeom prst="ellipse">
              <a:avLst/>
            </a:prstGeom>
            <a:no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2" name="Gruppo 51">
            <a:extLst>
              <a:ext uri="{FF2B5EF4-FFF2-40B4-BE49-F238E27FC236}">
                <a16:creationId xmlns:a16="http://schemas.microsoft.com/office/drawing/2014/main" id="{785D4CA5-3DDF-34CA-1F20-0D2102E3F82F}"/>
              </a:ext>
            </a:extLst>
          </p:cNvPr>
          <p:cNvGrpSpPr/>
          <p:nvPr/>
        </p:nvGrpSpPr>
        <p:grpSpPr>
          <a:xfrm>
            <a:off x="370328" y="4437476"/>
            <a:ext cx="627709" cy="625394"/>
            <a:chOff x="507551" y="4896277"/>
            <a:chExt cx="627709" cy="625394"/>
          </a:xfrm>
        </p:grpSpPr>
        <p:pic>
          <p:nvPicPr>
            <p:cNvPr id="33" name="Elemento grafico 32" descr="Mano alzata contorno">
              <a:extLst>
                <a:ext uri="{FF2B5EF4-FFF2-40B4-BE49-F238E27FC236}">
                  <a16:creationId xmlns:a16="http://schemas.microsoft.com/office/drawing/2014/main" id="{03A3008C-117D-D90F-43A5-AA666225D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59260" y="4933001"/>
              <a:ext cx="576000" cy="576000"/>
            </a:xfrm>
            <a:prstGeom prst="rect">
              <a:avLst/>
            </a:prstGeom>
          </p:spPr>
        </p:pic>
        <p:sp>
          <p:nvSpPr>
            <p:cNvPr id="48" name="Ovale 47">
              <a:extLst>
                <a:ext uri="{FF2B5EF4-FFF2-40B4-BE49-F238E27FC236}">
                  <a16:creationId xmlns:a16="http://schemas.microsoft.com/office/drawing/2014/main" id="{C9ED8BF3-2814-27FC-6341-A27BD0F6E176}"/>
                </a:ext>
              </a:extLst>
            </p:cNvPr>
            <p:cNvSpPr/>
            <p:nvPr/>
          </p:nvSpPr>
          <p:spPr>
            <a:xfrm>
              <a:off x="507551" y="4896277"/>
              <a:ext cx="625394" cy="625394"/>
            </a:xfrm>
            <a:prstGeom prst="ellipse">
              <a:avLst/>
            </a:prstGeom>
            <a:noFill/>
            <a:ln w="95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3" name="Gruppo 52">
            <a:extLst>
              <a:ext uri="{FF2B5EF4-FFF2-40B4-BE49-F238E27FC236}">
                <a16:creationId xmlns:a16="http://schemas.microsoft.com/office/drawing/2014/main" id="{F2D8F104-D7DE-B4B0-6BCE-EABA72BFBDA1}"/>
              </a:ext>
            </a:extLst>
          </p:cNvPr>
          <p:cNvGrpSpPr/>
          <p:nvPr/>
        </p:nvGrpSpPr>
        <p:grpSpPr>
          <a:xfrm>
            <a:off x="10941066" y="1919819"/>
            <a:ext cx="625394" cy="625394"/>
            <a:chOff x="10883053" y="2227453"/>
            <a:chExt cx="625394" cy="625394"/>
          </a:xfrm>
        </p:grpSpPr>
        <p:pic>
          <p:nvPicPr>
            <p:cNvPr id="34" name="Elemento grafico 33" descr="Naso contorno">
              <a:extLst>
                <a:ext uri="{FF2B5EF4-FFF2-40B4-BE49-F238E27FC236}">
                  <a16:creationId xmlns:a16="http://schemas.microsoft.com/office/drawing/2014/main" id="{0866D96D-9844-A75F-A59E-0DB2047AA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954644" y="2263480"/>
              <a:ext cx="540000" cy="540000"/>
            </a:xfrm>
            <a:prstGeom prst="rect">
              <a:avLst/>
            </a:prstGeom>
          </p:spPr>
        </p:pic>
        <p:sp>
          <p:nvSpPr>
            <p:cNvPr id="49" name="Ovale 48">
              <a:extLst>
                <a:ext uri="{FF2B5EF4-FFF2-40B4-BE49-F238E27FC236}">
                  <a16:creationId xmlns:a16="http://schemas.microsoft.com/office/drawing/2014/main" id="{DF8EE995-6F7E-1254-42B8-C33DED391B3C}"/>
                </a:ext>
              </a:extLst>
            </p:cNvPr>
            <p:cNvSpPr/>
            <p:nvPr/>
          </p:nvSpPr>
          <p:spPr>
            <a:xfrm>
              <a:off x="10883053" y="2227453"/>
              <a:ext cx="625394" cy="625394"/>
            </a:xfrm>
            <a:prstGeom prst="ellipse">
              <a:avLst/>
            </a:pr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4" name="Gruppo 53">
            <a:extLst>
              <a:ext uri="{FF2B5EF4-FFF2-40B4-BE49-F238E27FC236}">
                <a16:creationId xmlns:a16="http://schemas.microsoft.com/office/drawing/2014/main" id="{CD814544-555D-71F7-D219-87728DC58AC4}"/>
              </a:ext>
            </a:extLst>
          </p:cNvPr>
          <p:cNvGrpSpPr/>
          <p:nvPr/>
        </p:nvGrpSpPr>
        <p:grpSpPr>
          <a:xfrm>
            <a:off x="10941066" y="4516725"/>
            <a:ext cx="625394" cy="625394"/>
            <a:chOff x="10875947" y="4907115"/>
            <a:chExt cx="625394" cy="625394"/>
          </a:xfrm>
        </p:grpSpPr>
        <p:pic>
          <p:nvPicPr>
            <p:cNvPr id="46" name="Elemento grafico 45" descr="Occhio contorno">
              <a:extLst>
                <a:ext uri="{FF2B5EF4-FFF2-40B4-BE49-F238E27FC236}">
                  <a16:creationId xmlns:a16="http://schemas.microsoft.com/office/drawing/2014/main" id="{7E0EBE2F-522E-6799-0B9C-186C05EFD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0882644" y="4913812"/>
              <a:ext cx="612000" cy="612000"/>
            </a:xfrm>
            <a:prstGeom prst="rect">
              <a:avLst/>
            </a:prstGeom>
          </p:spPr>
        </p:pic>
        <p:sp>
          <p:nvSpPr>
            <p:cNvPr id="50" name="Ovale 49">
              <a:extLst>
                <a:ext uri="{FF2B5EF4-FFF2-40B4-BE49-F238E27FC236}">
                  <a16:creationId xmlns:a16="http://schemas.microsoft.com/office/drawing/2014/main" id="{EB670E69-D643-3831-89CC-F04B44FCF92A}"/>
                </a:ext>
              </a:extLst>
            </p:cNvPr>
            <p:cNvSpPr/>
            <p:nvPr/>
          </p:nvSpPr>
          <p:spPr>
            <a:xfrm>
              <a:off x="10875947" y="4907115"/>
              <a:ext cx="625394" cy="625394"/>
            </a:xfrm>
            <a:prstGeom prst="ellipse">
              <a:avLst/>
            </a:prstGeom>
            <a:noFill/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265269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uppo 70">
            <a:extLst>
              <a:ext uri="{FF2B5EF4-FFF2-40B4-BE49-F238E27FC236}">
                <a16:creationId xmlns:a16="http://schemas.microsoft.com/office/drawing/2014/main" id="{E7B80871-5A89-F9C9-0889-2E679CD91AE8}"/>
              </a:ext>
            </a:extLst>
          </p:cNvPr>
          <p:cNvGrpSpPr/>
          <p:nvPr/>
        </p:nvGrpSpPr>
        <p:grpSpPr>
          <a:xfrm>
            <a:off x="2931366" y="297450"/>
            <a:ext cx="6322142" cy="692563"/>
            <a:chOff x="2925096" y="509438"/>
            <a:chExt cx="6322142" cy="692563"/>
          </a:xfrm>
        </p:grpSpPr>
        <p:sp>
          <p:nvSpPr>
            <p:cNvPr id="72" name="CasellaDiTesto 71">
              <a:extLst>
                <a:ext uri="{FF2B5EF4-FFF2-40B4-BE49-F238E27FC236}">
                  <a16:creationId xmlns:a16="http://schemas.microsoft.com/office/drawing/2014/main" id="{DF2623E8-0BD6-904D-4F0F-54DE9F943E54}"/>
                </a:ext>
              </a:extLst>
            </p:cNvPr>
            <p:cNvSpPr txBox="1"/>
            <p:nvPr/>
          </p:nvSpPr>
          <p:spPr>
            <a:xfrm>
              <a:off x="2925096" y="509438"/>
              <a:ext cx="63221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pc="300" dirty="0">
                  <a:solidFill>
                    <a:srgbClr val="0070C0"/>
                  </a:solidFill>
                  <a:latin typeface="Amasis MT Pro Medium" panose="02040604050005020304" pitchFamily="18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ADEGUATEZZA NUTRIZIONALE</a:t>
              </a:r>
            </a:p>
            <a:p>
              <a:pPr algn="ctr"/>
              <a:r>
                <a:rPr lang="it-IT" spc="300" dirty="0">
                  <a:solidFill>
                    <a:srgbClr val="0070C0"/>
                  </a:solidFill>
                  <a:latin typeface="Amasis MT Pro Medium" panose="02040604050005020304" pitchFamily="18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RISULTATI</a:t>
              </a:r>
            </a:p>
          </p:txBody>
        </p:sp>
        <p:cxnSp>
          <p:nvCxnSpPr>
            <p:cNvPr id="73" name="Connettore diritto 72">
              <a:extLst>
                <a:ext uri="{FF2B5EF4-FFF2-40B4-BE49-F238E27FC236}">
                  <a16:creationId xmlns:a16="http://schemas.microsoft.com/office/drawing/2014/main" id="{2479A070-3918-F516-84EC-499AB8BAB44E}"/>
                </a:ext>
              </a:extLst>
            </p:cNvPr>
            <p:cNvCxnSpPr>
              <a:cxnSpLocks/>
            </p:cNvCxnSpPr>
            <p:nvPr/>
          </p:nvCxnSpPr>
          <p:spPr>
            <a:xfrm>
              <a:off x="5161934" y="1202001"/>
              <a:ext cx="1848465" cy="0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07EB7893-A511-F7B2-07CB-C6A4104779A0}"/>
              </a:ext>
            </a:extLst>
          </p:cNvPr>
          <p:cNvSpPr txBox="1"/>
          <p:nvPr/>
        </p:nvSpPr>
        <p:spPr>
          <a:xfrm>
            <a:off x="2407171" y="1140928"/>
            <a:ext cx="75787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Andamento sovrapponibile alla dieta standard</a:t>
            </a:r>
            <a:r>
              <a:rPr lang="it-IT" sz="1600" b="1" dirty="0"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600" b="1" dirty="0">
              <a:effectLst/>
              <a:latin typeface="Bodoni MT" panose="02070603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1600" dirty="0"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6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deguatezza nutrizionale dell’alternativa proposta</a:t>
            </a:r>
          </a:p>
          <a:p>
            <a:pPr algn="ctr"/>
            <a:r>
              <a:rPr lang="it-IT" sz="1600" dirty="0"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it-IT" sz="16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valori ematochimici </a:t>
            </a:r>
            <a:r>
              <a:rPr lang="it-IT" sz="1600" u="sng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rimangono nei range di riferimento considerati</a:t>
            </a:r>
            <a:r>
              <a:rPr lang="it-IT" sz="1600" b="1" dirty="0"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0EE21408-348E-8D71-1545-C191ED64BE24}"/>
              </a:ext>
            </a:extLst>
          </p:cNvPr>
          <p:cNvGrpSpPr/>
          <p:nvPr/>
        </p:nvGrpSpPr>
        <p:grpSpPr>
          <a:xfrm>
            <a:off x="6196562" y="2146212"/>
            <a:ext cx="5052060" cy="2948940"/>
            <a:chOff x="0" y="0"/>
            <a:chExt cx="5052060" cy="2948940"/>
          </a:xfrm>
        </p:grpSpPr>
        <p:graphicFrame>
          <p:nvGraphicFramePr>
            <p:cNvPr id="27" name="Grafico 26">
              <a:extLst>
                <a:ext uri="{FF2B5EF4-FFF2-40B4-BE49-F238E27FC236}">
                  <a16:creationId xmlns:a16="http://schemas.microsoft.com/office/drawing/2014/main" id="{A9DFFB39-CDA3-44AD-B6CB-930B7CDEF005}"/>
                </a:ext>
              </a:extLst>
            </p:cNvPr>
            <p:cNvGraphicFramePr/>
            <p:nvPr/>
          </p:nvGraphicFramePr>
          <p:xfrm>
            <a:off x="243840" y="0"/>
            <a:ext cx="4572000" cy="27584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FD376E0A-8735-BA33-7492-5F306C132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58440"/>
              <a:ext cx="5052060" cy="190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EDF6AF0B-7B55-C6A1-C98A-C0D47B2F1D1F}"/>
              </a:ext>
            </a:extLst>
          </p:cNvPr>
          <p:cNvGrpSpPr/>
          <p:nvPr/>
        </p:nvGrpSpPr>
        <p:grpSpPr>
          <a:xfrm>
            <a:off x="1043940" y="2146212"/>
            <a:ext cx="5052060" cy="2948940"/>
            <a:chOff x="0" y="0"/>
            <a:chExt cx="5052060" cy="2948940"/>
          </a:xfrm>
        </p:grpSpPr>
        <p:graphicFrame>
          <p:nvGraphicFramePr>
            <p:cNvPr id="30" name="Grafico 29">
              <a:extLst>
                <a:ext uri="{FF2B5EF4-FFF2-40B4-BE49-F238E27FC236}">
                  <a16:creationId xmlns:a16="http://schemas.microsoft.com/office/drawing/2014/main" id="{FBCD3E8A-D750-47FC-B765-234BB68B46A5}"/>
                </a:ext>
              </a:extLst>
            </p:cNvPr>
            <p:cNvGraphicFramePr/>
            <p:nvPr/>
          </p:nvGraphicFramePr>
          <p:xfrm>
            <a:off x="243840" y="0"/>
            <a:ext cx="4572000" cy="27584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pic>
          <p:nvPicPr>
            <p:cNvPr id="31" name="Immagine 30">
              <a:extLst>
                <a:ext uri="{FF2B5EF4-FFF2-40B4-BE49-F238E27FC236}">
                  <a16:creationId xmlns:a16="http://schemas.microsoft.com/office/drawing/2014/main" id="{F3E950D3-5A7E-2389-12FA-61C5DFE76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58440"/>
              <a:ext cx="5052060" cy="19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B98BF265-E382-8FCF-E267-032D397A24DD}"/>
              </a:ext>
            </a:extLst>
          </p:cNvPr>
          <p:cNvSpPr txBox="1"/>
          <p:nvPr/>
        </p:nvSpPr>
        <p:spPr>
          <a:xfrm>
            <a:off x="1043940" y="5161398"/>
            <a:ext cx="51319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u="sng" dirty="0">
                <a:latin typeface="Bodoni MT" panose="02070603080606020203" pitchFamily="18" charset="0"/>
              </a:rPr>
              <a:t>Miglior</a:t>
            </a:r>
            <a:r>
              <a:rPr lang="it-IT" sz="1600" u="sng" dirty="0">
                <a:latin typeface="Bodoni MT" panose="02070603080606020203" pitchFamily="18" charset="0"/>
              </a:rPr>
              <a:t> </a:t>
            </a:r>
            <a:r>
              <a:rPr lang="it-IT" sz="1600" b="1" u="sng" dirty="0">
                <a:latin typeface="Bodoni MT" panose="02070603080606020203" pitchFamily="18" charset="0"/>
              </a:rPr>
              <a:t>apporto proteico</a:t>
            </a:r>
            <a:r>
              <a:rPr lang="it-IT" sz="1100" dirty="0">
                <a:latin typeface="Bodoni MT" panose="02070603080606020203" pitchFamily="18" charset="0"/>
              </a:rPr>
              <a:t> </a:t>
            </a:r>
          </a:p>
          <a:p>
            <a:pPr algn="ctr"/>
            <a:r>
              <a:rPr lang="it-IT" sz="1600" u="sng" dirty="0">
                <a:latin typeface="Bodoni MT" panose="02070603080606020203" pitchFamily="18" charset="0"/>
              </a:rPr>
              <a:t>Non statisticamente significativa</a:t>
            </a:r>
            <a:endParaRPr lang="it-IT" sz="1100" dirty="0">
              <a:latin typeface="Bodoni MT" panose="02070603080606020203" pitchFamily="18" charset="0"/>
            </a:endParaRPr>
          </a:p>
          <a:p>
            <a:pPr algn="ctr"/>
            <a:r>
              <a:rPr lang="it-IT" sz="1600" dirty="0">
                <a:latin typeface="Bodoni MT" panose="02070603080606020203" pitchFamily="18" charset="0"/>
              </a:rPr>
              <a:t>Suggerisce </a:t>
            </a:r>
            <a:r>
              <a:rPr lang="it-IT" sz="1600" u="sng" dirty="0">
                <a:latin typeface="Bodoni MT" panose="02070603080606020203" pitchFamily="18" charset="0"/>
              </a:rPr>
              <a:t>adeguatezza migliore</a:t>
            </a:r>
            <a:endParaRPr lang="it-IT" sz="1600" dirty="0">
              <a:latin typeface="Bodoni MT" panose="02070603080606020203" pitchFamily="18" charset="0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58146EE-ABCC-BF31-21CC-291610643C29}"/>
              </a:ext>
            </a:extLst>
          </p:cNvPr>
          <p:cNvSpPr txBox="1"/>
          <p:nvPr/>
        </p:nvSpPr>
        <p:spPr>
          <a:xfrm>
            <a:off x="6175853" y="5188350"/>
            <a:ext cx="50520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latin typeface="Bodoni MT" panose="02070603080606020203" pitchFamily="18" charset="0"/>
              </a:rPr>
              <a:t>Aggiunta di vitamina D3 </a:t>
            </a:r>
            <a:endParaRPr lang="it-IT" sz="1100" dirty="0">
              <a:latin typeface="Bodoni MT" panose="02070603080606020203" pitchFamily="18" charset="0"/>
            </a:endParaRPr>
          </a:p>
          <a:p>
            <a:pPr algn="ctr"/>
            <a:r>
              <a:rPr lang="it-IT" sz="1600" u="sng" dirty="0">
                <a:latin typeface="Bodoni MT" panose="02070603080606020203" pitchFamily="18" charset="0"/>
              </a:rPr>
              <a:t>No miglioramento significativo</a:t>
            </a:r>
            <a:r>
              <a:rPr lang="it-IT" sz="1600" dirty="0">
                <a:latin typeface="Bodoni MT" panose="02070603080606020203" pitchFamily="18" charset="0"/>
              </a:rPr>
              <a:t> dell’efficacia nutrizionale.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8101386A-228C-A86F-EA20-52FFA6F90C58}"/>
              </a:ext>
            </a:extLst>
          </p:cNvPr>
          <p:cNvGrpSpPr/>
          <p:nvPr/>
        </p:nvGrpSpPr>
        <p:grpSpPr>
          <a:xfrm>
            <a:off x="189090" y="195102"/>
            <a:ext cx="2166276" cy="1304846"/>
            <a:chOff x="883076" y="3278400"/>
            <a:chExt cx="3328569" cy="1913152"/>
          </a:xfrm>
        </p:grpSpPr>
        <p:cxnSp>
          <p:nvCxnSpPr>
            <p:cNvPr id="3" name="Connettore diritto 2">
              <a:extLst>
                <a:ext uri="{FF2B5EF4-FFF2-40B4-BE49-F238E27FC236}">
                  <a16:creationId xmlns:a16="http://schemas.microsoft.com/office/drawing/2014/main" id="{77E558F2-7A23-C2D6-D482-427004F7E39D}"/>
                </a:ext>
              </a:extLst>
            </p:cNvPr>
            <p:cNvCxnSpPr>
              <a:cxnSpLocks/>
            </p:cNvCxnSpPr>
            <p:nvPr/>
          </p:nvCxnSpPr>
          <p:spPr>
            <a:xfrm>
              <a:off x="883076" y="3583199"/>
              <a:ext cx="3211474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nettore diritto 3">
              <a:extLst>
                <a:ext uri="{FF2B5EF4-FFF2-40B4-BE49-F238E27FC236}">
                  <a16:creationId xmlns:a16="http://schemas.microsoft.com/office/drawing/2014/main" id="{BA9812FB-BE27-03E2-699C-BD4700AC19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8609" y="3583199"/>
              <a:ext cx="0" cy="762584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e 4">
              <a:extLst>
                <a:ext uri="{FF2B5EF4-FFF2-40B4-BE49-F238E27FC236}">
                  <a16:creationId xmlns:a16="http://schemas.microsoft.com/office/drawing/2014/main" id="{2FF1E11C-D7DF-1329-D133-D09FA9B3FD0D}"/>
                </a:ext>
              </a:extLst>
            </p:cNvPr>
            <p:cNvSpPr/>
            <p:nvPr/>
          </p:nvSpPr>
          <p:spPr>
            <a:xfrm>
              <a:off x="1268354" y="3278400"/>
              <a:ext cx="609599" cy="6095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B9192C1D-7581-3FB4-2B03-9F8C0F523AF8}"/>
                </a:ext>
              </a:extLst>
            </p:cNvPr>
            <p:cNvSpPr/>
            <p:nvPr/>
          </p:nvSpPr>
          <p:spPr>
            <a:xfrm>
              <a:off x="2653813" y="3278400"/>
              <a:ext cx="609599" cy="60959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7" name="Elemento grafico 6" descr="Medico (maschile) con riempimento a tinta unita">
              <a:extLst>
                <a:ext uri="{FF2B5EF4-FFF2-40B4-BE49-F238E27FC236}">
                  <a16:creationId xmlns:a16="http://schemas.microsoft.com/office/drawing/2014/main" id="{34AFFF3B-15FC-A364-284E-25608192D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91559" y="3280393"/>
              <a:ext cx="566271" cy="566271"/>
            </a:xfrm>
            <a:prstGeom prst="rect">
              <a:avLst/>
            </a:prstGeom>
          </p:spPr>
        </p:pic>
        <p:pic>
          <p:nvPicPr>
            <p:cNvPr id="8" name="Elemento grafico 7" descr="Medico contorno">
              <a:extLst>
                <a:ext uri="{FF2B5EF4-FFF2-40B4-BE49-F238E27FC236}">
                  <a16:creationId xmlns:a16="http://schemas.microsoft.com/office/drawing/2014/main" id="{98BEB8CC-CE96-99B2-3F64-3119D4387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681005" y="3300594"/>
              <a:ext cx="565201" cy="565200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BAFA0EC3-33C7-CFE4-36EB-D4F263357F4C}"/>
                </a:ext>
              </a:extLst>
            </p:cNvPr>
            <p:cNvSpPr txBox="1"/>
            <p:nvPr/>
          </p:nvSpPr>
          <p:spPr>
            <a:xfrm>
              <a:off x="1705572" y="4424412"/>
              <a:ext cx="2506073" cy="767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>
                  <a:latin typeface="Bodoni MT" panose="02070603080606020203" pitchFamily="18" charset="0"/>
                  <a:ea typeface="UD Digi Kyokasho NK-B" panose="02020700000000000000" pitchFamily="18" charset="-128"/>
                </a:rPr>
                <a:t>Pre-Ricovero</a:t>
              </a:r>
            </a:p>
            <a:p>
              <a:pPr algn="ctr"/>
              <a:r>
                <a:rPr lang="it-IT" sz="1400" b="1" dirty="0">
                  <a:solidFill>
                    <a:srgbClr val="FF0000"/>
                  </a:solidFill>
                  <a:latin typeface="Bodoni MT" panose="02070603080606020203" pitchFamily="18" charset="0"/>
                  <a:ea typeface="UD Digi Kyokasho NK-B" panose="02020700000000000000" pitchFamily="18" charset="-128"/>
                </a:rPr>
                <a:t>T0</a:t>
              </a:r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B55B3151-1FB3-7039-4D72-3DB5DF5005B4}"/>
              </a:ext>
            </a:extLst>
          </p:cNvPr>
          <p:cNvGrpSpPr/>
          <p:nvPr/>
        </p:nvGrpSpPr>
        <p:grpSpPr>
          <a:xfrm>
            <a:off x="9893177" y="104968"/>
            <a:ext cx="2223494" cy="1380850"/>
            <a:chOff x="3585125" y="3840630"/>
            <a:chExt cx="3158406" cy="1961456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C9D660CB-9C90-8F4C-0273-45FCE7DD4A10}"/>
                </a:ext>
              </a:extLst>
            </p:cNvPr>
            <p:cNvGrpSpPr/>
            <p:nvPr/>
          </p:nvGrpSpPr>
          <p:grpSpPr>
            <a:xfrm>
              <a:off x="3585125" y="3840630"/>
              <a:ext cx="3158406" cy="1961456"/>
              <a:chOff x="4596679" y="4125765"/>
              <a:chExt cx="3158406" cy="1961456"/>
            </a:xfrm>
          </p:grpSpPr>
          <p:cxnSp>
            <p:nvCxnSpPr>
              <p:cNvPr id="13" name="Connettore diritto 12">
                <a:extLst>
                  <a:ext uri="{FF2B5EF4-FFF2-40B4-BE49-F238E27FC236}">
                    <a16:creationId xmlns:a16="http://schemas.microsoft.com/office/drawing/2014/main" id="{29AF7D72-8831-5953-6135-D00E77E9EA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96679" y="4620589"/>
                <a:ext cx="2986291" cy="0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ttore diritto 13">
                <a:extLst>
                  <a:ext uri="{FF2B5EF4-FFF2-40B4-BE49-F238E27FC236}">
                    <a16:creationId xmlns:a16="http://schemas.microsoft.com/office/drawing/2014/main" id="{8ED71AAB-78CD-7987-3972-C8290AED78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06330" y="4620588"/>
                <a:ext cx="0" cy="763050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e 14">
                <a:extLst>
                  <a:ext uri="{FF2B5EF4-FFF2-40B4-BE49-F238E27FC236}">
                    <a16:creationId xmlns:a16="http://schemas.microsoft.com/office/drawing/2014/main" id="{39749D5C-351C-8668-2BEA-E901002C06EB}"/>
                  </a:ext>
                </a:extLst>
              </p:cNvPr>
              <p:cNvSpPr/>
              <p:nvPr/>
            </p:nvSpPr>
            <p:spPr>
              <a:xfrm>
                <a:off x="6201530" y="4315785"/>
                <a:ext cx="609599" cy="60959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55CA42BC-642C-A9EB-EAA4-E7BCD583D713}"/>
                  </a:ext>
                </a:extLst>
              </p:cNvPr>
              <p:cNvSpPr txBox="1"/>
              <p:nvPr/>
            </p:nvSpPr>
            <p:spPr>
              <a:xfrm>
                <a:off x="5249012" y="5440890"/>
                <a:ext cx="25060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200" b="1" dirty="0">
                    <a:latin typeface="Bodoni MT" panose="02070603080606020203" pitchFamily="18" charset="0"/>
                    <a:ea typeface="UD Digi Kyokasho NK-B" panose="02020700000000000000" pitchFamily="18" charset="-128"/>
                  </a:rPr>
                  <a:t>Follow-Up </a:t>
                </a:r>
              </a:p>
              <a:p>
                <a:pPr algn="ctr"/>
                <a:r>
                  <a:rPr lang="it-IT" sz="1200" b="1" dirty="0">
                    <a:latin typeface="Bodoni MT" panose="02070603080606020203" pitchFamily="18" charset="0"/>
                    <a:ea typeface="UD Digi Kyokasho NK-B" panose="02020700000000000000" pitchFamily="18" charset="-128"/>
                  </a:rPr>
                  <a:t>(1 Mese)</a:t>
                </a:r>
              </a:p>
              <a:p>
                <a:pPr algn="ctr"/>
                <a:r>
                  <a:rPr lang="it-IT" sz="1200" b="1" dirty="0">
                    <a:solidFill>
                      <a:srgbClr val="FF0000"/>
                    </a:solidFill>
                    <a:latin typeface="Bodoni MT" panose="02070603080606020203" pitchFamily="18" charset="0"/>
                    <a:ea typeface="UD Digi Kyokasho NK-B" panose="02020700000000000000" pitchFamily="18" charset="-128"/>
                  </a:rPr>
                  <a:t>T1</a:t>
                </a:r>
              </a:p>
            </p:txBody>
          </p:sp>
          <p:grpSp>
            <p:nvGrpSpPr>
              <p:cNvPr id="17" name="Gruppo 16">
                <a:extLst>
                  <a:ext uri="{FF2B5EF4-FFF2-40B4-BE49-F238E27FC236}">
                    <a16:creationId xmlns:a16="http://schemas.microsoft.com/office/drawing/2014/main" id="{DC85C492-B697-AE4D-99FA-6EA92DE5F3C5}"/>
                  </a:ext>
                </a:extLst>
              </p:cNvPr>
              <p:cNvGrpSpPr/>
              <p:nvPr/>
            </p:nvGrpSpPr>
            <p:grpSpPr>
              <a:xfrm>
                <a:off x="6345890" y="4125765"/>
                <a:ext cx="332497" cy="371609"/>
                <a:chOff x="6171715" y="2922693"/>
                <a:chExt cx="332497" cy="371609"/>
              </a:xfrm>
            </p:grpSpPr>
            <p:sp>
              <p:nvSpPr>
                <p:cNvPr id="21" name="Ovale 20">
                  <a:extLst>
                    <a:ext uri="{FF2B5EF4-FFF2-40B4-BE49-F238E27FC236}">
                      <a16:creationId xmlns:a16="http://schemas.microsoft.com/office/drawing/2014/main" id="{DE0445EC-4999-3F67-3153-A0353B18EE1B}"/>
                    </a:ext>
                  </a:extLst>
                </p:cNvPr>
                <p:cNvSpPr/>
                <p:nvPr/>
              </p:nvSpPr>
              <p:spPr>
                <a:xfrm>
                  <a:off x="6180982" y="2953832"/>
                  <a:ext cx="323230" cy="3201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5000"/>
                      <a:lumOff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22" name="CasellaDiTesto 21">
                  <a:extLst>
                    <a:ext uri="{FF2B5EF4-FFF2-40B4-BE49-F238E27FC236}">
                      <a16:creationId xmlns:a16="http://schemas.microsoft.com/office/drawing/2014/main" id="{26650EA7-1AFF-0875-9CAB-E1585634CD95}"/>
                    </a:ext>
                  </a:extLst>
                </p:cNvPr>
                <p:cNvSpPr txBox="1"/>
                <p:nvPr/>
              </p:nvSpPr>
              <p:spPr>
                <a:xfrm>
                  <a:off x="6171715" y="2922693"/>
                  <a:ext cx="323236" cy="3716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100" dirty="0">
                      <a:solidFill>
                        <a:srgbClr val="FF0000"/>
                      </a:solidFill>
                      <a:latin typeface="Rockwell" panose="02060603020205020403" pitchFamily="18" charset="0"/>
                      <a:ea typeface="UD Digi Kyokasho NK-B" panose="02020700000000000000" pitchFamily="18" charset="-128"/>
                      <a:cs typeface="ADLaM Display" panose="02010000000000000000" pitchFamily="2" charset="0"/>
                    </a:rPr>
                    <a:t>1</a:t>
                  </a:r>
                </a:p>
              </p:txBody>
            </p:sp>
          </p:grpSp>
          <p:grpSp>
            <p:nvGrpSpPr>
              <p:cNvPr id="18" name="Gruppo 17">
                <a:extLst>
                  <a:ext uri="{FF2B5EF4-FFF2-40B4-BE49-F238E27FC236}">
                    <a16:creationId xmlns:a16="http://schemas.microsoft.com/office/drawing/2014/main" id="{ACE928BC-9B66-8429-4502-21CDE42EE9F1}"/>
                  </a:ext>
                </a:extLst>
              </p:cNvPr>
              <p:cNvGrpSpPr/>
              <p:nvPr/>
            </p:nvGrpSpPr>
            <p:grpSpPr>
              <a:xfrm>
                <a:off x="4928346" y="4315785"/>
                <a:ext cx="609599" cy="609599"/>
                <a:chOff x="3097263" y="3549225"/>
                <a:chExt cx="609599" cy="609599"/>
              </a:xfrm>
            </p:grpSpPr>
            <p:sp>
              <p:nvSpPr>
                <p:cNvPr id="19" name="Ovale 18">
                  <a:extLst>
                    <a:ext uri="{FF2B5EF4-FFF2-40B4-BE49-F238E27FC236}">
                      <a16:creationId xmlns:a16="http://schemas.microsoft.com/office/drawing/2014/main" id="{C216D764-220B-5501-87C4-0E81FC5E8AC5}"/>
                    </a:ext>
                  </a:extLst>
                </p:cNvPr>
                <p:cNvSpPr/>
                <p:nvPr/>
              </p:nvSpPr>
              <p:spPr>
                <a:xfrm>
                  <a:off x="3097263" y="3549225"/>
                  <a:ext cx="609599" cy="6095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pic>
              <p:nvPicPr>
                <p:cNvPr id="20" name="Immagine 19">
                  <a:extLst>
                    <a:ext uri="{FF2B5EF4-FFF2-40B4-BE49-F238E27FC236}">
                      <a16:creationId xmlns:a16="http://schemas.microsoft.com/office/drawing/2014/main" id="{496C2EF6-853D-67D9-1E71-C7A9BD47E8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45852" y="3584024"/>
                  <a:ext cx="551739" cy="5400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12" name="Elemento grafico 11" descr="Calendario giornaliero contorno">
              <a:extLst>
                <a:ext uri="{FF2B5EF4-FFF2-40B4-BE49-F238E27FC236}">
                  <a16:creationId xmlns:a16="http://schemas.microsoft.com/office/drawing/2014/main" id="{88117949-5042-64EC-6ED5-A7154903E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263050" y="4138154"/>
              <a:ext cx="468000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079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uppo 70">
            <a:extLst>
              <a:ext uri="{FF2B5EF4-FFF2-40B4-BE49-F238E27FC236}">
                <a16:creationId xmlns:a16="http://schemas.microsoft.com/office/drawing/2014/main" id="{E7B80871-5A89-F9C9-0889-2E679CD91AE8}"/>
              </a:ext>
            </a:extLst>
          </p:cNvPr>
          <p:cNvGrpSpPr/>
          <p:nvPr/>
        </p:nvGrpSpPr>
        <p:grpSpPr>
          <a:xfrm>
            <a:off x="2931366" y="71841"/>
            <a:ext cx="6322142" cy="646331"/>
            <a:chOff x="2925096" y="469853"/>
            <a:chExt cx="6322142" cy="646331"/>
          </a:xfrm>
        </p:grpSpPr>
        <p:sp>
          <p:nvSpPr>
            <p:cNvPr id="72" name="CasellaDiTesto 71">
              <a:extLst>
                <a:ext uri="{FF2B5EF4-FFF2-40B4-BE49-F238E27FC236}">
                  <a16:creationId xmlns:a16="http://schemas.microsoft.com/office/drawing/2014/main" id="{DF2623E8-0BD6-904D-4F0F-54DE9F943E54}"/>
                </a:ext>
              </a:extLst>
            </p:cNvPr>
            <p:cNvSpPr txBox="1"/>
            <p:nvPr/>
          </p:nvSpPr>
          <p:spPr>
            <a:xfrm>
              <a:off x="2925096" y="469853"/>
              <a:ext cx="63221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pc="300" dirty="0">
                  <a:solidFill>
                    <a:srgbClr val="0070C0"/>
                  </a:solidFill>
                  <a:latin typeface="Amasis MT Pro Medium" panose="02040604050005020304" pitchFamily="18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ADEGUATEZZA NUTRIZIONALE</a:t>
              </a:r>
            </a:p>
            <a:p>
              <a:pPr algn="ctr"/>
              <a:r>
                <a:rPr lang="it-IT" spc="300" dirty="0">
                  <a:solidFill>
                    <a:srgbClr val="0070C0"/>
                  </a:solidFill>
                  <a:latin typeface="Amasis MT Pro Medium" panose="02040604050005020304" pitchFamily="18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RISULTATI</a:t>
              </a:r>
            </a:p>
          </p:txBody>
        </p:sp>
        <p:cxnSp>
          <p:nvCxnSpPr>
            <p:cNvPr id="73" name="Connettore diritto 72">
              <a:extLst>
                <a:ext uri="{FF2B5EF4-FFF2-40B4-BE49-F238E27FC236}">
                  <a16:creationId xmlns:a16="http://schemas.microsoft.com/office/drawing/2014/main" id="{2479A070-3918-F516-84EC-499AB8BAB44E}"/>
                </a:ext>
              </a:extLst>
            </p:cNvPr>
            <p:cNvCxnSpPr>
              <a:cxnSpLocks/>
            </p:cNvCxnSpPr>
            <p:nvPr/>
          </p:nvCxnSpPr>
          <p:spPr>
            <a:xfrm>
              <a:off x="5126861" y="1092610"/>
              <a:ext cx="1848465" cy="0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8966F37E-678B-248C-F75C-0EEEF5340CE8}"/>
              </a:ext>
            </a:extLst>
          </p:cNvPr>
          <p:cNvGrpSpPr/>
          <p:nvPr/>
        </p:nvGrpSpPr>
        <p:grpSpPr>
          <a:xfrm>
            <a:off x="6133401" y="790012"/>
            <a:ext cx="4790349" cy="2545855"/>
            <a:chOff x="0" y="0"/>
            <a:chExt cx="5052060" cy="2948940"/>
          </a:xfrm>
        </p:grpSpPr>
        <p:graphicFrame>
          <p:nvGraphicFramePr>
            <p:cNvPr id="6" name="Grafico 5">
              <a:extLst>
                <a:ext uri="{FF2B5EF4-FFF2-40B4-BE49-F238E27FC236}">
                  <a16:creationId xmlns:a16="http://schemas.microsoft.com/office/drawing/2014/main" id="{1AC079F8-DB44-4A13-A131-E10E536345B1}"/>
                </a:ext>
              </a:extLst>
            </p:cNvPr>
            <p:cNvGraphicFramePr/>
            <p:nvPr/>
          </p:nvGraphicFramePr>
          <p:xfrm>
            <a:off x="243840" y="0"/>
            <a:ext cx="4572000" cy="27584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3FD64421-0541-43C2-62F6-675D87909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58440"/>
              <a:ext cx="5052060" cy="190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44F2BC45-1DE2-AF91-3194-051E09ED7325}"/>
              </a:ext>
            </a:extLst>
          </p:cNvPr>
          <p:cNvGrpSpPr/>
          <p:nvPr/>
        </p:nvGrpSpPr>
        <p:grpSpPr>
          <a:xfrm>
            <a:off x="959421" y="790012"/>
            <a:ext cx="4662446" cy="2545855"/>
            <a:chOff x="0" y="0"/>
            <a:chExt cx="5052060" cy="2948940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A8F7B213-BBEF-2E64-986B-389ED43D1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58440"/>
              <a:ext cx="5052060" cy="190500"/>
            </a:xfrm>
            <a:prstGeom prst="rect">
              <a:avLst/>
            </a:prstGeom>
            <a:noFill/>
            <a:ln>
              <a:noFill/>
            </a:ln>
          </p:spPr>
        </p:pic>
        <p:graphicFrame>
          <p:nvGraphicFramePr>
            <p:cNvPr id="10" name="Grafico 9">
              <a:extLst>
                <a:ext uri="{FF2B5EF4-FFF2-40B4-BE49-F238E27FC236}">
                  <a16:creationId xmlns:a16="http://schemas.microsoft.com/office/drawing/2014/main" id="{AB24A59D-1EC1-4AC3-B80C-850D48176ACE}"/>
                </a:ext>
              </a:extLst>
            </p:cNvPr>
            <p:cNvGraphicFramePr/>
            <p:nvPr/>
          </p:nvGraphicFramePr>
          <p:xfrm>
            <a:off x="243840" y="0"/>
            <a:ext cx="4572000" cy="27584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BC2EB1F5-8749-9378-6048-18A5E3723E6B}"/>
              </a:ext>
            </a:extLst>
          </p:cNvPr>
          <p:cNvGrpSpPr/>
          <p:nvPr/>
        </p:nvGrpSpPr>
        <p:grpSpPr>
          <a:xfrm>
            <a:off x="959421" y="3505689"/>
            <a:ext cx="4662446" cy="2562299"/>
            <a:chOff x="160020" y="0"/>
            <a:chExt cx="5052060" cy="2956560"/>
          </a:xfrm>
        </p:grpSpPr>
        <p:graphicFrame>
          <p:nvGraphicFramePr>
            <p:cNvPr id="15" name="Grafico 14">
              <a:extLst>
                <a:ext uri="{FF2B5EF4-FFF2-40B4-BE49-F238E27FC236}">
                  <a16:creationId xmlns:a16="http://schemas.microsoft.com/office/drawing/2014/main" id="{83A29D0C-8B90-4B5E-B204-CC643735A475}"/>
                </a:ext>
              </a:extLst>
            </p:cNvPr>
            <p:cNvGraphicFramePr/>
            <p:nvPr/>
          </p:nvGraphicFramePr>
          <p:xfrm>
            <a:off x="419100" y="0"/>
            <a:ext cx="4572000" cy="27584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6B068352-E510-60E4-1B30-4A42F880C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" y="2758440"/>
              <a:ext cx="5052060" cy="1981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A1A75FFC-E800-0DD2-A6A7-5CBFAD070ED5}"/>
              </a:ext>
            </a:extLst>
          </p:cNvPr>
          <p:cNvGrpSpPr/>
          <p:nvPr/>
        </p:nvGrpSpPr>
        <p:grpSpPr>
          <a:xfrm>
            <a:off x="6057363" y="3505689"/>
            <a:ext cx="4790349" cy="2554679"/>
            <a:chOff x="6107910" y="3788133"/>
            <a:chExt cx="5052060" cy="2948940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A98B96E1-2978-1CBD-F0B9-6D85B813C1F7}"/>
                </a:ext>
              </a:extLst>
            </p:cNvPr>
            <p:cNvGrpSpPr/>
            <p:nvPr/>
          </p:nvGrpSpPr>
          <p:grpSpPr>
            <a:xfrm>
              <a:off x="6107910" y="3788133"/>
              <a:ext cx="5052060" cy="2948940"/>
              <a:chOff x="0" y="0"/>
              <a:chExt cx="5052060" cy="2948940"/>
            </a:xfrm>
          </p:grpSpPr>
          <p:graphicFrame>
            <p:nvGraphicFramePr>
              <p:cNvPr id="12" name="Grafico 11">
                <a:extLst>
                  <a:ext uri="{FF2B5EF4-FFF2-40B4-BE49-F238E27FC236}">
                    <a16:creationId xmlns:a16="http://schemas.microsoft.com/office/drawing/2014/main" id="{D82FADAB-C99A-4270-AB68-3B47CF10C55F}"/>
                  </a:ext>
                </a:extLst>
              </p:cNvPr>
              <p:cNvGraphicFramePr/>
              <p:nvPr/>
            </p:nvGraphicFramePr>
            <p:xfrm>
              <a:off x="243840" y="0"/>
              <a:ext cx="4572000" cy="275844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9"/>
              </a:graphicData>
            </a:graphic>
          </p:graphicFrame>
          <p:pic>
            <p:nvPicPr>
              <p:cNvPr id="13" name="Immagine 12">
                <a:extLst>
                  <a:ext uri="{FF2B5EF4-FFF2-40B4-BE49-F238E27FC236}">
                    <a16:creationId xmlns:a16="http://schemas.microsoft.com/office/drawing/2014/main" id="{0F2FE595-46BE-63F9-27DF-21897E5B06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758440"/>
                <a:ext cx="5052060" cy="1905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</p:pic>
        </p:grpSp>
        <p:sp>
          <p:nvSpPr>
            <p:cNvPr id="17" name="CasellaDiTesto 1">
              <a:extLst>
                <a:ext uri="{FF2B5EF4-FFF2-40B4-BE49-F238E27FC236}">
                  <a16:creationId xmlns:a16="http://schemas.microsoft.com/office/drawing/2014/main" id="{356A8230-D703-4AB9-6F5E-AB191646CDEC}"/>
                </a:ext>
              </a:extLst>
            </p:cNvPr>
            <p:cNvSpPr txBox="1"/>
            <p:nvPr/>
          </p:nvSpPr>
          <p:spPr>
            <a:xfrm>
              <a:off x="9857822" y="4261280"/>
              <a:ext cx="243840" cy="213360"/>
            </a:xfrm>
            <a:prstGeom prst="rect">
              <a:avLst/>
            </a:prstGeom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it-IT" sz="1600" kern="100" dirty="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  <a:endParaRPr lang="it-IT" sz="1100" kern="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0637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uppo 70">
            <a:extLst>
              <a:ext uri="{FF2B5EF4-FFF2-40B4-BE49-F238E27FC236}">
                <a16:creationId xmlns:a16="http://schemas.microsoft.com/office/drawing/2014/main" id="{E7B80871-5A89-F9C9-0889-2E679CD91AE8}"/>
              </a:ext>
            </a:extLst>
          </p:cNvPr>
          <p:cNvGrpSpPr/>
          <p:nvPr/>
        </p:nvGrpSpPr>
        <p:grpSpPr>
          <a:xfrm>
            <a:off x="775105" y="428047"/>
            <a:ext cx="6322142" cy="503162"/>
            <a:chOff x="2925096" y="509438"/>
            <a:chExt cx="6322142" cy="503162"/>
          </a:xfrm>
        </p:grpSpPr>
        <p:sp>
          <p:nvSpPr>
            <p:cNvPr id="72" name="CasellaDiTesto 71">
              <a:extLst>
                <a:ext uri="{FF2B5EF4-FFF2-40B4-BE49-F238E27FC236}">
                  <a16:creationId xmlns:a16="http://schemas.microsoft.com/office/drawing/2014/main" id="{DF2623E8-0BD6-904D-4F0F-54DE9F943E54}"/>
                </a:ext>
              </a:extLst>
            </p:cNvPr>
            <p:cNvSpPr txBox="1"/>
            <p:nvPr/>
          </p:nvSpPr>
          <p:spPr>
            <a:xfrm>
              <a:off x="2925096" y="509438"/>
              <a:ext cx="6322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pc="300" dirty="0">
                  <a:solidFill>
                    <a:srgbClr val="0070C0"/>
                  </a:solidFill>
                  <a:latin typeface="Amasis MT Pro Medium" panose="02040604050005020304" pitchFamily="18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EFFETTI COLLATERALI</a:t>
              </a:r>
            </a:p>
          </p:txBody>
        </p:sp>
        <p:cxnSp>
          <p:nvCxnSpPr>
            <p:cNvPr id="73" name="Connettore diritto 72">
              <a:extLst>
                <a:ext uri="{FF2B5EF4-FFF2-40B4-BE49-F238E27FC236}">
                  <a16:creationId xmlns:a16="http://schemas.microsoft.com/office/drawing/2014/main" id="{2479A070-3918-F516-84EC-499AB8BAB44E}"/>
                </a:ext>
              </a:extLst>
            </p:cNvPr>
            <p:cNvCxnSpPr>
              <a:cxnSpLocks/>
            </p:cNvCxnSpPr>
            <p:nvPr/>
          </p:nvCxnSpPr>
          <p:spPr>
            <a:xfrm>
              <a:off x="5126861" y="1012600"/>
              <a:ext cx="1848465" cy="0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CBED5C0E-D1BA-5B6C-A840-250FFBDCE0C8}"/>
              </a:ext>
            </a:extLst>
          </p:cNvPr>
          <p:cNvGrpSpPr/>
          <p:nvPr/>
        </p:nvGrpSpPr>
        <p:grpSpPr>
          <a:xfrm>
            <a:off x="1168313" y="2480316"/>
            <a:ext cx="5535726" cy="3561475"/>
            <a:chOff x="-91440" y="-99060"/>
            <a:chExt cx="5761306" cy="3931920"/>
          </a:xfrm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3CEC5E1B-2A8A-0234-AF6C-1AD118864C9C}"/>
                </a:ext>
              </a:extLst>
            </p:cNvPr>
            <p:cNvGrpSpPr/>
            <p:nvPr/>
          </p:nvGrpSpPr>
          <p:grpSpPr>
            <a:xfrm>
              <a:off x="0" y="-99060"/>
              <a:ext cx="3672840" cy="1851660"/>
              <a:chOff x="0" y="-111120"/>
              <a:chExt cx="4166235" cy="2077080"/>
            </a:xfrm>
          </p:grpSpPr>
          <p:pic>
            <p:nvPicPr>
              <p:cNvPr id="10" name="Immagine 9">
                <a:extLst>
                  <a:ext uri="{FF2B5EF4-FFF2-40B4-BE49-F238E27FC236}">
                    <a16:creationId xmlns:a16="http://schemas.microsoft.com/office/drawing/2014/main" id="{727F219C-D5E9-B5B6-549A-ECC3FA4072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34" t="-1582" b="17567"/>
              <a:stretch/>
            </p:blipFill>
            <p:spPr bwMode="auto">
              <a:xfrm>
                <a:off x="0" y="-111120"/>
                <a:ext cx="4166235" cy="207708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1" name="Casella di testo 2">
                <a:extLst>
                  <a:ext uri="{FF2B5EF4-FFF2-40B4-BE49-F238E27FC236}">
                    <a16:creationId xmlns:a16="http://schemas.microsoft.com/office/drawing/2014/main" id="{CD817EE7-1341-98E2-230A-C28D601784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1520" y="784860"/>
                <a:ext cx="975360" cy="548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it-IT" sz="1100" b="1" kern="10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Gruppo A AFMS</a:t>
                </a:r>
                <a:endParaRPr lang="it-IT" sz="11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A1F05370-2AD9-F444-1BB1-8F15CDD0ED43}"/>
                </a:ext>
              </a:extLst>
            </p:cNvPr>
            <p:cNvGrpSpPr/>
            <p:nvPr/>
          </p:nvGrpSpPr>
          <p:grpSpPr>
            <a:xfrm>
              <a:off x="-91440" y="2004060"/>
              <a:ext cx="3947160" cy="1828800"/>
              <a:chOff x="-103548" y="-1"/>
              <a:chExt cx="4469808" cy="2072641"/>
            </a:xfrm>
          </p:grpSpPr>
          <p:grpSp>
            <p:nvGrpSpPr>
              <p:cNvPr id="6" name="Gruppo 5">
                <a:extLst>
                  <a:ext uri="{FF2B5EF4-FFF2-40B4-BE49-F238E27FC236}">
                    <a16:creationId xmlns:a16="http://schemas.microsoft.com/office/drawing/2014/main" id="{CD9215DD-B830-3CBB-BB91-E00062AAB4E0}"/>
                  </a:ext>
                </a:extLst>
              </p:cNvPr>
              <p:cNvGrpSpPr/>
              <p:nvPr/>
            </p:nvGrpSpPr>
            <p:grpSpPr>
              <a:xfrm>
                <a:off x="-103548" y="-1"/>
                <a:ext cx="4272281" cy="2072641"/>
                <a:chOff x="-103548" y="-1"/>
                <a:chExt cx="4272281" cy="2072641"/>
              </a:xfrm>
            </p:grpSpPr>
            <p:pic>
              <p:nvPicPr>
                <p:cNvPr id="8" name="Immagine 7">
                  <a:extLst>
                    <a:ext uri="{FF2B5EF4-FFF2-40B4-BE49-F238E27FC236}">
                      <a16:creationId xmlns:a16="http://schemas.microsoft.com/office/drawing/2014/main" id="{41B06CED-C521-C778-17E9-A006F59A94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7320"/>
                <a:stretch/>
              </p:blipFill>
              <p:spPr bwMode="auto">
                <a:xfrm>
                  <a:off x="-103548" y="-1"/>
                  <a:ext cx="4272281" cy="20726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9" name="Casella di testo 2">
                  <a:extLst>
                    <a:ext uri="{FF2B5EF4-FFF2-40B4-BE49-F238E27FC236}">
                      <a16:creationId xmlns:a16="http://schemas.microsoft.com/office/drawing/2014/main" id="{06CED54C-4B9E-ECE3-1886-EA47B850004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92480" y="868680"/>
                  <a:ext cx="975360" cy="5486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it-IT" sz="1100" b="1" kern="100">
                      <a:solidFill>
                        <a:srgbClr val="2F5496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Gruppo B OMO</a:t>
                  </a:r>
                  <a:endParaRPr lang="it-IT" sz="1100" kern="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" name="Casella di testo 2">
                <a:extLst>
                  <a:ext uri="{FF2B5EF4-FFF2-40B4-BE49-F238E27FC236}">
                    <a16:creationId xmlns:a16="http://schemas.microsoft.com/office/drawing/2014/main" id="{882C8033-6262-9F8F-A4C8-CA3581AF7C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89860" y="1790700"/>
                <a:ext cx="1676400" cy="2819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it-IT" sz="1100" kern="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6F4EE791-8CA0-6441-9C62-45FE40755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806" y="1067892"/>
              <a:ext cx="2004060" cy="1600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C5B5FA70-A4BB-EF15-AF59-55C7756FE9F1}"/>
              </a:ext>
            </a:extLst>
          </p:cNvPr>
          <p:cNvGrpSpPr/>
          <p:nvPr/>
        </p:nvGrpSpPr>
        <p:grpSpPr>
          <a:xfrm>
            <a:off x="6987091" y="576637"/>
            <a:ext cx="4883176" cy="2539091"/>
            <a:chOff x="0" y="0"/>
            <a:chExt cx="5052060" cy="2948940"/>
          </a:xfrm>
        </p:grpSpPr>
        <p:graphicFrame>
          <p:nvGraphicFramePr>
            <p:cNvPr id="13" name="Grafico 12">
              <a:extLst>
                <a:ext uri="{FF2B5EF4-FFF2-40B4-BE49-F238E27FC236}">
                  <a16:creationId xmlns:a16="http://schemas.microsoft.com/office/drawing/2014/main" id="{C1CD5BEC-DEBA-4B5B-9321-4BAF9ED2D657}"/>
                </a:ext>
              </a:extLst>
            </p:cNvPr>
            <p:cNvGraphicFramePr/>
            <p:nvPr/>
          </p:nvGraphicFramePr>
          <p:xfrm>
            <a:off x="243840" y="0"/>
            <a:ext cx="4572000" cy="27584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DB794354-03FB-CED2-0034-7AB2DE6BF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58440"/>
              <a:ext cx="5052060" cy="190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BFFF4ED8-A070-FBC5-58E2-1F52D9984FBC}"/>
              </a:ext>
            </a:extLst>
          </p:cNvPr>
          <p:cNvGrpSpPr/>
          <p:nvPr/>
        </p:nvGrpSpPr>
        <p:grpSpPr>
          <a:xfrm>
            <a:off x="6994711" y="3278473"/>
            <a:ext cx="4883176" cy="2624935"/>
            <a:chOff x="0" y="0"/>
            <a:chExt cx="5052060" cy="2948940"/>
          </a:xfrm>
        </p:grpSpPr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FB438AFA-10A4-6923-1A59-AE7BC7DC5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58440"/>
              <a:ext cx="5052060" cy="190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graphicFrame>
          <p:nvGraphicFramePr>
            <p:cNvPr id="17" name="Grafico 16">
              <a:extLst>
                <a:ext uri="{FF2B5EF4-FFF2-40B4-BE49-F238E27FC236}">
                  <a16:creationId xmlns:a16="http://schemas.microsoft.com/office/drawing/2014/main" id="{284EA88F-9185-4DC3-A29B-4D9EBC20830E}"/>
                </a:ext>
              </a:extLst>
            </p:cNvPr>
            <p:cNvGraphicFramePr/>
            <p:nvPr/>
          </p:nvGraphicFramePr>
          <p:xfrm>
            <a:off x="243840" y="0"/>
            <a:ext cx="4572000" cy="27584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</p:grp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17C5F48-E558-E0FC-2778-E399CE8CCE00}"/>
              </a:ext>
            </a:extLst>
          </p:cNvPr>
          <p:cNvSpPr txBox="1"/>
          <p:nvPr/>
        </p:nvSpPr>
        <p:spPr>
          <a:xfrm>
            <a:off x="1008095" y="1244098"/>
            <a:ext cx="59866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Bodoni MT" panose="02070603080606020203" pitchFamily="18" charset="0"/>
              </a:rPr>
              <a:t>Studio possibili complicazioni a </a:t>
            </a:r>
            <a:r>
              <a:rPr lang="it-IT" u="sng" dirty="0">
                <a:latin typeface="Bodoni MT" panose="02070603080606020203" pitchFamily="18" charset="0"/>
              </a:rPr>
              <a:t>livello epatico </a:t>
            </a:r>
            <a:r>
              <a:rPr lang="it-IT" dirty="0">
                <a:latin typeface="Bodoni MT" panose="02070603080606020203" pitchFamily="18" charset="0"/>
              </a:rPr>
              <a:t>o </a:t>
            </a:r>
            <a:r>
              <a:rPr lang="it-IT" u="sng" dirty="0">
                <a:latin typeface="Bodoni MT" panose="02070603080606020203" pitchFamily="18" charset="0"/>
              </a:rPr>
              <a:t>renale</a:t>
            </a:r>
            <a:r>
              <a:rPr lang="it-IT" dirty="0">
                <a:latin typeface="Bodoni MT" panose="02070603080606020203" pitchFamily="18" charset="0"/>
              </a:rPr>
              <a:t>. </a:t>
            </a:r>
          </a:p>
          <a:p>
            <a:pPr algn="ctr"/>
            <a:r>
              <a:rPr lang="it-IT" dirty="0">
                <a:latin typeface="Bodoni MT" panose="02070603080606020203" pitchFamily="18" charset="0"/>
              </a:rPr>
              <a:t>Concentrazioni di </a:t>
            </a:r>
            <a:r>
              <a:rPr lang="it-IT" b="1" dirty="0">
                <a:latin typeface="Bodoni MT" panose="02070603080606020203" pitchFamily="18" charset="0"/>
              </a:rPr>
              <a:t>creatinina </a:t>
            </a:r>
            <a:r>
              <a:rPr lang="it-IT" dirty="0">
                <a:latin typeface="Bodoni MT" panose="02070603080606020203" pitchFamily="18" charset="0"/>
              </a:rPr>
              <a:t>pressoché costanti.</a:t>
            </a:r>
          </a:p>
          <a:p>
            <a:pPr algn="ctr"/>
            <a:r>
              <a:rPr lang="it-IT" dirty="0">
                <a:latin typeface="Bodoni MT" panose="02070603080606020203" pitchFamily="18" charset="0"/>
              </a:rPr>
              <a:t>La </a:t>
            </a:r>
            <a:r>
              <a:rPr lang="it-IT" u="sng" dirty="0">
                <a:latin typeface="Bodoni MT" panose="02070603080606020203" pitchFamily="18" charset="0"/>
              </a:rPr>
              <a:t>dieta </a:t>
            </a:r>
            <a:r>
              <a:rPr lang="it-IT" b="1" u="sng" dirty="0">
                <a:latin typeface="Bodoni MT" panose="02070603080606020203" pitchFamily="18" charset="0"/>
              </a:rPr>
              <a:t>non comporta nessuna problematica</a:t>
            </a:r>
            <a:endParaRPr lang="it-IT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441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uppo 70">
            <a:extLst>
              <a:ext uri="{FF2B5EF4-FFF2-40B4-BE49-F238E27FC236}">
                <a16:creationId xmlns:a16="http://schemas.microsoft.com/office/drawing/2014/main" id="{E7B80871-5A89-F9C9-0889-2E679CD91AE8}"/>
              </a:ext>
            </a:extLst>
          </p:cNvPr>
          <p:cNvGrpSpPr/>
          <p:nvPr/>
        </p:nvGrpSpPr>
        <p:grpSpPr>
          <a:xfrm>
            <a:off x="2925097" y="42224"/>
            <a:ext cx="6322142" cy="663182"/>
            <a:chOff x="2925096" y="509438"/>
            <a:chExt cx="6322142" cy="663182"/>
          </a:xfrm>
        </p:grpSpPr>
        <p:sp>
          <p:nvSpPr>
            <p:cNvPr id="72" name="CasellaDiTesto 71">
              <a:extLst>
                <a:ext uri="{FF2B5EF4-FFF2-40B4-BE49-F238E27FC236}">
                  <a16:creationId xmlns:a16="http://schemas.microsoft.com/office/drawing/2014/main" id="{DF2623E8-0BD6-904D-4F0F-54DE9F943E54}"/>
                </a:ext>
              </a:extLst>
            </p:cNvPr>
            <p:cNvSpPr txBox="1"/>
            <p:nvPr/>
          </p:nvSpPr>
          <p:spPr>
            <a:xfrm>
              <a:off x="2925096" y="509438"/>
              <a:ext cx="63221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pc="300" dirty="0">
                  <a:solidFill>
                    <a:srgbClr val="0070C0"/>
                  </a:solidFill>
                  <a:latin typeface="Amasis MT Pro Medium" panose="02040604050005020304" pitchFamily="18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COMPOSIZIONE CORPOREA</a:t>
              </a:r>
            </a:p>
            <a:p>
              <a:pPr algn="ctr"/>
              <a:r>
                <a:rPr lang="it-IT" spc="300" dirty="0">
                  <a:solidFill>
                    <a:srgbClr val="0070C0"/>
                  </a:solidFill>
                  <a:latin typeface="Amasis MT Pro Medium" panose="02040604050005020304" pitchFamily="18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RISULTATI</a:t>
              </a:r>
            </a:p>
          </p:txBody>
        </p:sp>
        <p:cxnSp>
          <p:nvCxnSpPr>
            <p:cNvPr id="73" name="Connettore diritto 72">
              <a:extLst>
                <a:ext uri="{FF2B5EF4-FFF2-40B4-BE49-F238E27FC236}">
                  <a16:creationId xmlns:a16="http://schemas.microsoft.com/office/drawing/2014/main" id="{2479A070-3918-F516-84EC-499AB8BAB44E}"/>
                </a:ext>
              </a:extLst>
            </p:cNvPr>
            <p:cNvCxnSpPr>
              <a:cxnSpLocks/>
            </p:cNvCxnSpPr>
            <p:nvPr/>
          </p:nvCxnSpPr>
          <p:spPr>
            <a:xfrm>
              <a:off x="5126861" y="1172620"/>
              <a:ext cx="1848465" cy="0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29377041-7D80-CD50-07B4-2758219D2464}"/>
              </a:ext>
            </a:extLst>
          </p:cNvPr>
          <p:cNvGrpSpPr/>
          <p:nvPr/>
        </p:nvGrpSpPr>
        <p:grpSpPr>
          <a:xfrm>
            <a:off x="1070586" y="3527849"/>
            <a:ext cx="4722490" cy="2468848"/>
            <a:chOff x="0" y="0"/>
            <a:chExt cx="5052060" cy="2933700"/>
          </a:xfrm>
        </p:grpSpPr>
        <p:graphicFrame>
          <p:nvGraphicFramePr>
            <p:cNvPr id="33" name="Grafico 32">
              <a:extLst>
                <a:ext uri="{FF2B5EF4-FFF2-40B4-BE49-F238E27FC236}">
                  <a16:creationId xmlns:a16="http://schemas.microsoft.com/office/drawing/2014/main" id="{E682D5BB-6A21-48C9-8A35-830C3330F99C}"/>
                </a:ext>
              </a:extLst>
            </p:cNvPr>
            <p:cNvGraphicFramePr/>
            <p:nvPr/>
          </p:nvGraphicFramePr>
          <p:xfrm>
            <a:off x="236220" y="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34" name="Immagine 33">
              <a:extLst>
                <a:ext uri="{FF2B5EF4-FFF2-40B4-BE49-F238E27FC236}">
                  <a16:creationId xmlns:a16="http://schemas.microsoft.com/office/drawing/2014/main" id="{117A9189-1FEC-6D83-7CFA-C0F874C41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43200"/>
              <a:ext cx="5052060" cy="190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DB8F7C34-4F60-A216-C28F-D7A298002179}"/>
              </a:ext>
            </a:extLst>
          </p:cNvPr>
          <p:cNvGrpSpPr/>
          <p:nvPr/>
        </p:nvGrpSpPr>
        <p:grpSpPr>
          <a:xfrm>
            <a:off x="6166486" y="3527849"/>
            <a:ext cx="4815840" cy="2468848"/>
            <a:chOff x="0" y="0"/>
            <a:chExt cx="5052060" cy="2941320"/>
          </a:xfrm>
        </p:grpSpPr>
        <p:graphicFrame>
          <p:nvGraphicFramePr>
            <p:cNvPr id="36" name="Grafico 35">
              <a:extLst>
                <a:ext uri="{FF2B5EF4-FFF2-40B4-BE49-F238E27FC236}">
                  <a16:creationId xmlns:a16="http://schemas.microsoft.com/office/drawing/2014/main" id="{41E1200A-38CB-49B2-9191-A1468CB23C90}"/>
                </a:ext>
              </a:extLst>
            </p:cNvPr>
            <p:cNvGraphicFramePr/>
            <p:nvPr/>
          </p:nvGraphicFramePr>
          <p:xfrm>
            <a:off x="243840" y="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pic>
          <p:nvPicPr>
            <p:cNvPr id="37" name="Immagine 36">
              <a:extLst>
                <a:ext uri="{FF2B5EF4-FFF2-40B4-BE49-F238E27FC236}">
                  <a16:creationId xmlns:a16="http://schemas.microsoft.com/office/drawing/2014/main" id="{E8CCE460-CBCA-C625-648C-D04E7275A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43200"/>
              <a:ext cx="5052060" cy="198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42FDC986-4A15-47B2-A884-334B292A2D1C}"/>
              </a:ext>
            </a:extLst>
          </p:cNvPr>
          <p:cNvGrpSpPr/>
          <p:nvPr/>
        </p:nvGrpSpPr>
        <p:grpSpPr>
          <a:xfrm>
            <a:off x="6166486" y="861303"/>
            <a:ext cx="4815840" cy="2491491"/>
            <a:chOff x="0" y="0"/>
            <a:chExt cx="5052060" cy="2948940"/>
          </a:xfrm>
        </p:grpSpPr>
        <p:graphicFrame>
          <p:nvGraphicFramePr>
            <p:cNvPr id="39" name="Grafico 38">
              <a:extLst>
                <a:ext uri="{FF2B5EF4-FFF2-40B4-BE49-F238E27FC236}">
                  <a16:creationId xmlns:a16="http://schemas.microsoft.com/office/drawing/2014/main" id="{77D3957A-9B66-45C3-8D2C-7A96F55294C6}"/>
                </a:ext>
              </a:extLst>
            </p:cNvPr>
            <p:cNvGraphicFramePr/>
            <p:nvPr/>
          </p:nvGraphicFramePr>
          <p:xfrm>
            <a:off x="243840" y="0"/>
            <a:ext cx="4572000" cy="27584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pic>
          <p:nvPicPr>
            <p:cNvPr id="40" name="Immagine 39">
              <a:extLst>
                <a:ext uri="{FF2B5EF4-FFF2-40B4-BE49-F238E27FC236}">
                  <a16:creationId xmlns:a16="http://schemas.microsoft.com/office/drawing/2014/main" id="{2977645F-CDBA-8A6F-4C54-BDDB0992E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58440"/>
              <a:ext cx="5052060" cy="190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DE777911-0FA8-0EC0-6BC3-6CEBAB881BEC}"/>
              </a:ext>
            </a:extLst>
          </p:cNvPr>
          <p:cNvGrpSpPr/>
          <p:nvPr/>
        </p:nvGrpSpPr>
        <p:grpSpPr>
          <a:xfrm>
            <a:off x="1137255" y="861303"/>
            <a:ext cx="4655821" cy="2479269"/>
            <a:chOff x="7620" y="0"/>
            <a:chExt cx="5052060" cy="2800350"/>
          </a:xfrm>
        </p:grpSpPr>
        <p:pic>
          <p:nvPicPr>
            <p:cNvPr id="42" name="Immagine 41">
              <a:extLst>
                <a:ext uri="{FF2B5EF4-FFF2-40B4-BE49-F238E27FC236}">
                  <a16:creationId xmlns:a16="http://schemas.microsoft.com/office/drawing/2014/main" id="{7BE46F7B-91E6-4A29-1A9B-7C0EE6190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" y="2609850"/>
              <a:ext cx="5052060" cy="190500"/>
            </a:xfrm>
            <a:prstGeom prst="rect">
              <a:avLst/>
            </a:prstGeom>
            <a:noFill/>
            <a:ln>
              <a:noFill/>
            </a:ln>
          </p:spPr>
        </p:pic>
        <p:graphicFrame>
          <p:nvGraphicFramePr>
            <p:cNvPr id="43" name="Grafico 42">
              <a:extLst>
                <a:ext uri="{FF2B5EF4-FFF2-40B4-BE49-F238E27FC236}">
                  <a16:creationId xmlns:a16="http://schemas.microsoft.com/office/drawing/2014/main" id="{4E605806-9397-3D23-A1D1-E3379FB79F90}"/>
                </a:ext>
              </a:extLst>
            </p:cNvPr>
            <p:cNvGraphicFramePr/>
            <p:nvPr/>
          </p:nvGraphicFramePr>
          <p:xfrm>
            <a:off x="243840" y="0"/>
            <a:ext cx="4572000" cy="26098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90826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uppo 70">
            <a:extLst>
              <a:ext uri="{FF2B5EF4-FFF2-40B4-BE49-F238E27FC236}">
                <a16:creationId xmlns:a16="http://schemas.microsoft.com/office/drawing/2014/main" id="{E7B80871-5A89-F9C9-0889-2E679CD91AE8}"/>
              </a:ext>
            </a:extLst>
          </p:cNvPr>
          <p:cNvGrpSpPr/>
          <p:nvPr/>
        </p:nvGrpSpPr>
        <p:grpSpPr>
          <a:xfrm>
            <a:off x="2925097" y="274634"/>
            <a:ext cx="6322142" cy="503162"/>
            <a:chOff x="2925096" y="509438"/>
            <a:chExt cx="6322142" cy="503162"/>
          </a:xfrm>
        </p:grpSpPr>
        <p:sp>
          <p:nvSpPr>
            <p:cNvPr id="72" name="CasellaDiTesto 71">
              <a:extLst>
                <a:ext uri="{FF2B5EF4-FFF2-40B4-BE49-F238E27FC236}">
                  <a16:creationId xmlns:a16="http://schemas.microsoft.com/office/drawing/2014/main" id="{DF2623E8-0BD6-904D-4F0F-54DE9F943E54}"/>
                </a:ext>
              </a:extLst>
            </p:cNvPr>
            <p:cNvSpPr txBox="1"/>
            <p:nvPr/>
          </p:nvSpPr>
          <p:spPr>
            <a:xfrm>
              <a:off x="2925096" y="509438"/>
              <a:ext cx="6322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pc="300" dirty="0">
                  <a:solidFill>
                    <a:srgbClr val="0070C0"/>
                  </a:solidFill>
                  <a:latin typeface="Amasis MT Pro Medium" panose="02040604050005020304" pitchFamily="18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ALTERAZIONE DEL GUSTO</a:t>
              </a:r>
            </a:p>
          </p:txBody>
        </p:sp>
        <p:cxnSp>
          <p:nvCxnSpPr>
            <p:cNvPr id="73" name="Connettore diritto 72">
              <a:extLst>
                <a:ext uri="{FF2B5EF4-FFF2-40B4-BE49-F238E27FC236}">
                  <a16:creationId xmlns:a16="http://schemas.microsoft.com/office/drawing/2014/main" id="{2479A070-3918-F516-84EC-499AB8BAB44E}"/>
                </a:ext>
              </a:extLst>
            </p:cNvPr>
            <p:cNvCxnSpPr>
              <a:cxnSpLocks/>
            </p:cNvCxnSpPr>
            <p:nvPr/>
          </p:nvCxnSpPr>
          <p:spPr>
            <a:xfrm>
              <a:off x="5126861" y="1012600"/>
              <a:ext cx="1848465" cy="0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F3C71118-23C5-8110-230B-4D525E2949BD}"/>
              </a:ext>
            </a:extLst>
          </p:cNvPr>
          <p:cNvGrpSpPr/>
          <p:nvPr/>
        </p:nvGrpSpPr>
        <p:grpSpPr>
          <a:xfrm>
            <a:off x="189090" y="162843"/>
            <a:ext cx="2166276" cy="1304846"/>
            <a:chOff x="883076" y="3278400"/>
            <a:chExt cx="3328569" cy="1913152"/>
          </a:xfrm>
        </p:grpSpPr>
        <p:cxnSp>
          <p:nvCxnSpPr>
            <p:cNvPr id="3" name="Connettore diritto 2">
              <a:extLst>
                <a:ext uri="{FF2B5EF4-FFF2-40B4-BE49-F238E27FC236}">
                  <a16:creationId xmlns:a16="http://schemas.microsoft.com/office/drawing/2014/main" id="{910D54A2-EAAF-D5D3-1D95-331A8292AC49}"/>
                </a:ext>
              </a:extLst>
            </p:cNvPr>
            <p:cNvCxnSpPr>
              <a:cxnSpLocks/>
            </p:cNvCxnSpPr>
            <p:nvPr/>
          </p:nvCxnSpPr>
          <p:spPr>
            <a:xfrm>
              <a:off x="883076" y="3583199"/>
              <a:ext cx="3211474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nettore diritto 3">
              <a:extLst>
                <a:ext uri="{FF2B5EF4-FFF2-40B4-BE49-F238E27FC236}">
                  <a16:creationId xmlns:a16="http://schemas.microsoft.com/office/drawing/2014/main" id="{F23D93EB-A669-3682-3024-4086FD2838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8609" y="3583199"/>
              <a:ext cx="0" cy="762584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e 4">
              <a:extLst>
                <a:ext uri="{FF2B5EF4-FFF2-40B4-BE49-F238E27FC236}">
                  <a16:creationId xmlns:a16="http://schemas.microsoft.com/office/drawing/2014/main" id="{94AAD68B-C30F-5736-8FAA-771DFAE3949A}"/>
                </a:ext>
              </a:extLst>
            </p:cNvPr>
            <p:cNvSpPr/>
            <p:nvPr/>
          </p:nvSpPr>
          <p:spPr>
            <a:xfrm>
              <a:off x="1268354" y="3278400"/>
              <a:ext cx="609599" cy="6095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8FE1F2FA-EB65-947D-2557-B5E29E9301BD}"/>
                </a:ext>
              </a:extLst>
            </p:cNvPr>
            <p:cNvSpPr/>
            <p:nvPr/>
          </p:nvSpPr>
          <p:spPr>
            <a:xfrm>
              <a:off x="2653813" y="3278400"/>
              <a:ext cx="609599" cy="60959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7" name="Elemento grafico 6" descr="Medico (maschile) con riempimento a tinta unita">
              <a:extLst>
                <a:ext uri="{FF2B5EF4-FFF2-40B4-BE49-F238E27FC236}">
                  <a16:creationId xmlns:a16="http://schemas.microsoft.com/office/drawing/2014/main" id="{3C83E920-FA22-CCB6-E24C-AFBC441BA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91559" y="3280393"/>
              <a:ext cx="566271" cy="566271"/>
            </a:xfrm>
            <a:prstGeom prst="rect">
              <a:avLst/>
            </a:prstGeom>
          </p:spPr>
        </p:pic>
        <p:pic>
          <p:nvPicPr>
            <p:cNvPr id="8" name="Elemento grafico 7" descr="Medico contorno">
              <a:extLst>
                <a:ext uri="{FF2B5EF4-FFF2-40B4-BE49-F238E27FC236}">
                  <a16:creationId xmlns:a16="http://schemas.microsoft.com/office/drawing/2014/main" id="{5C171826-C1A1-57FE-5BDC-1249A91D6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81005" y="3300594"/>
              <a:ext cx="565201" cy="565200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F99E5D68-8A08-7ABD-BFB2-AAC8AEAAEBC3}"/>
                </a:ext>
              </a:extLst>
            </p:cNvPr>
            <p:cNvSpPr txBox="1"/>
            <p:nvPr/>
          </p:nvSpPr>
          <p:spPr>
            <a:xfrm>
              <a:off x="1705572" y="4424412"/>
              <a:ext cx="2506073" cy="767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>
                  <a:latin typeface="Bodoni MT" panose="02070603080606020203" pitchFamily="18" charset="0"/>
                  <a:ea typeface="UD Digi Kyokasho NK-B" panose="02020700000000000000" pitchFamily="18" charset="-128"/>
                </a:rPr>
                <a:t>Pre-Ricovero</a:t>
              </a:r>
            </a:p>
            <a:p>
              <a:pPr algn="ctr"/>
              <a:r>
                <a:rPr lang="it-IT" sz="1400" b="1" dirty="0">
                  <a:solidFill>
                    <a:srgbClr val="FF0000"/>
                  </a:solidFill>
                  <a:latin typeface="Bodoni MT" panose="02070603080606020203" pitchFamily="18" charset="0"/>
                  <a:ea typeface="UD Digi Kyokasho NK-B" panose="02020700000000000000" pitchFamily="18" charset="-128"/>
                </a:rPr>
                <a:t>T0</a:t>
              </a:r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609A7BA5-1835-DCD9-5BA1-803DF86D717A}"/>
              </a:ext>
            </a:extLst>
          </p:cNvPr>
          <p:cNvGrpSpPr/>
          <p:nvPr/>
        </p:nvGrpSpPr>
        <p:grpSpPr>
          <a:xfrm>
            <a:off x="9893177" y="104968"/>
            <a:ext cx="2223494" cy="1380850"/>
            <a:chOff x="3585125" y="3840630"/>
            <a:chExt cx="3158406" cy="1961456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8349C044-9180-9C2C-C278-F6BF233038FA}"/>
                </a:ext>
              </a:extLst>
            </p:cNvPr>
            <p:cNvGrpSpPr/>
            <p:nvPr/>
          </p:nvGrpSpPr>
          <p:grpSpPr>
            <a:xfrm>
              <a:off x="3585125" y="3840630"/>
              <a:ext cx="3158406" cy="1961456"/>
              <a:chOff x="4596679" y="4125765"/>
              <a:chExt cx="3158406" cy="1961456"/>
            </a:xfrm>
          </p:grpSpPr>
          <p:cxnSp>
            <p:nvCxnSpPr>
              <p:cNvPr id="13" name="Connettore diritto 12">
                <a:extLst>
                  <a:ext uri="{FF2B5EF4-FFF2-40B4-BE49-F238E27FC236}">
                    <a16:creationId xmlns:a16="http://schemas.microsoft.com/office/drawing/2014/main" id="{2553873F-0E39-97B7-4A09-981DBB3562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96679" y="4620589"/>
                <a:ext cx="2986291" cy="0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ttore diritto 13">
                <a:extLst>
                  <a:ext uri="{FF2B5EF4-FFF2-40B4-BE49-F238E27FC236}">
                    <a16:creationId xmlns:a16="http://schemas.microsoft.com/office/drawing/2014/main" id="{3AA3A0F8-72A2-34E3-410A-259E254958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06330" y="4620588"/>
                <a:ext cx="0" cy="763050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e 14">
                <a:extLst>
                  <a:ext uri="{FF2B5EF4-FFF2-40B4-BE49-F238E27FC236}">
                    <a16:creationId xmlns:a16="http://schemas.microsoft.com/office/drawing/2014/main" id="{D78C6D04-F554-74CD-7594-C97CE5FA3308}"/>
                  </a:ext>
                </a:extLst>
              </p:cNvPr>
              <p:cNvSpPr/>
              <p:nvPr/>
            </p:nvSpPr>
            <p:spPr>
              <a:xfrm>
                <a:off x="6201530" y="4315785"/>
                <a:ext cx="609599" cy="60959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BA0FDAC8-FE2A-33B9-11F0-C2B6268A3EB5}"/>
                  </a:ext>
                </a:extLst>
              </p:cNvPr>
              <p:cNvSpPr txBox="1"/>
              <p:nvPr/>
            </p:nvSpPr>
            <p:spPr>
              <a:xfrm>
                <a:off x="5249012" y="5440890"/>
                <a:ext cx="25060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200" b="1" dirty="0">
                    <a:latin typeface="Bodoni MT" panose="02070603080606020203" pitchFamily="18" charset="0"/>
                    <a:ea typeface="UD Digi Kyokasho NK-B" panose="02020700000000000000" pitchFamily="18" charset="-128"/>
                  </a:rPr>
                  <a:t>Follow-Up </a:t>
                </a:r>
              </a:p>
              <a:p>
                <a:pPr algn="ctr"/>
                <a:r>
                  <a:rPr lang="it-IT" sz="1200" b="1" dirty="0">
                    <a:latin typeface="Bodoni MT" panose="02070603080606020203" pitchFamily="18" charset="0"/>
                    <a:ea typeface="UD Digi Kyokasho NK-B" panose="02020700000000000000" pitchFamily="18" charset="-128"/>
                  </a:rPr>
                  <a:t>(1 Mese)</a:t>
                </a:r>
              </a:p>
              <a:p>
                <a:pPr algn="ctr"/>
                <a:r>
                  <a:rPr lang="it-IT" sz="1200" b="1" dirty="0">
                    <a:solidFill>
                      <a:srgbClr val="FF0000"/>
                    </a:solidFill>
                    <a:latin typeface="Bodoni MT" panose="02070603080606020203" pitchFamily="18" charset="0"/>
                    <a:ea typeface="UD Digi Kyokasho NK-B" panose="02020700000000000000" pitchFamily="18" charset="-128"/>
                  </a:rPr>
                  <a:t>T1</a:t>
                </a:r>
              </a:p>
            </p:txBody>
          </p:sp>
          <p:grpSp>
            <p:nvGrpSpPr>
              <p:cNvPr id="17" name="Gruppo 16">
                <a:extLst>
                  <a:ext uri="{FF2B5EF4-FFF2-40B4-BE49-F238E27FC236}">
                    <a16:creationId xmlns:a16="http://schemas.microsoft.com/office/drawing/2014/main" id="{403530EA-78CE-0FA4-1B51-4CE0BAAE9258}"/>
                  </a:ext>
                </a:extLst>
              </p:cNvPr>
              <p:cNvGrpSpPr/>
              <p:nvPr/>
            </p:nvGrpSpPr>
            <p:grpSpPr>
              <a:xfrm>
                <a:off x="6345890" y="4125765"/>
                <a:ext cx="332497" cy="371609"/>
                <a:chOff x="6171715" y="2922693"/>
                <a:chExt cx="332497" cy="371609"/>
              </a:xfrm>
            </p:grpSpPr>
            <p:sp>
              <p:nvSpPr>
                <p:cNvPr id="21" name="Ovale 20">
                  <a:extLst>
                    <a:ext uri="{FF2B5EF4-FFF2-40B4-BE49-F238E27FC236}">
                      <a16:creationId xmlns:a16="http://schemas.microsoft.com/office/drawing/2014/main" id="{CAAB5099-89F0-FE4C-116A-11D49512782E}"/>
                    </a:ext>
                  </a:extLst>
                </p:cNvPr>
                <p:cNvSpPr/>
                <p:nvPr/>
              </p:nvSpPr>
              <p:spPr>
                <a:xfrm>
                  <a:off x="6180982" y="2953832"/>
                  <a:ext cx="323230" cy="3201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5000"/>
                      <a:lumOff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22" name="CasellaDiTesto 21">
                  <a:extLst>
                    <a:ext uri="{FF2B5EF4-FFF2-40B4-BE49-F238E27FC236}">
                      <a16:creationId xmlns:a16="http://schemas.microsoft.com/office/drawing/2014/main" id="{C1D41EAB-2BD8-2614-F445-12AB73BFB7A3}"/>
                    </a:ext>
                  </a:extLst>
                </p:cNvPr>
                <p:cNvSpPr txBox="1"/>
                <p:nvPr/>
              </p:nvSpPr>
              <p:spPr>
                <a:xfrm>
                  <a:off x="6171715" y="2922693"/>
                  <a:ext cx="323236" cy="3716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100" dirty="0">
                      <a:solidFill>
                        <a:srgbClr val="FF0000"/>
                      </a:solidFill>
                      <a:latin typeface="Rockwell" panose="02060603020205020403" pitchFamily="18" charset="0"/>
                      <a:ea typeface="UD Digi Kyokasho NK-B" panose="02020700000000000000" pitchFamily="18" charset="-128"/>
                      <a:cs typeface="ADLaM Display" panose="02010000000000000000" pitchFamily="2" charset="0"/>
                    </a:rPr>
                    <a:t>1</a:t>
                  </a:r>
                </a:p>
              </p:txBody>
            </p:sp>
          </p:grpSp>
          <p:grpSp>
            <p:nvGrpSpPr>
              <p:cNvPr id="18" name="Gruppo 17">
                <a:extLst>
                  <a:ext uri="{FF2B5EF4-FFF2-40B4-BE49-F238E27FC236}">
                    <a16:creationId xmlns:a16="http://schemas.microsoft.com/office/drawing/2014/main" id="{7546EAC2-A2B7-E2B2-4BC3-8642476CA9A0}"/>
                  </a:ext>
                </a:extLst>
              </p:cNvPr>
              <p:cNvGrpSpPr/>
              <p:nvPr/>
            </p:nvGrpSpPr>
            <p:grpSpPr>
              <a:xfrm>
                <a:off x="4928346" y="4315785"/>
                <a:ext cx="609599" cy="609599"/>
                <a:chOff x="3097263" y="3549225"/>
                <a:chExt cx="609599" cy="609599"/>
              </a:xfrm>
            </p:grpSpPr>
            <p:sp>
              <p:nvSpPr>
                <p:cNvPr id="19" name="Ovale 18">
                  <a:extLst>
                    <a:ext uri="{FF2B5EF4-FFF2-40B4-BE49-F238E27FC236}">
                      <a16:creationId xmlns:a16="http://schemas.microsoft.com/office/drawing/2014/main" id="{72FB77F3-648C-A41B-267A-CD9353B609DF}"/>
                    </a:ext>
                  </a:extLst>
                </p:cNvPr>
                <p:cNvSpPr/>
                <p:nvPr/>
              </p:nvSpPr>
              <p:spPr>
                <a:xfrm>
                  <a:off x="3097263" y="3549225"/>
                  <a:ext cx="609599" cy="6095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pic>
              <p:nvPicPr>
                <p:cNvPr id="20" name="Immagine 19">
                  <a:extLst>
                    <a:ext uri="{FF2B5EF4-FFF2-40B4-BE49-F238E27FC236}">
                      <a16:creationId xmlns:a16="http://schemas.microsoft.com/office/drawing/2014/main" id="{47E8E9FE-5AF3-FD13-A8F8-1A1405AB7E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45852" y="3584024"/>
                  <a:ext cx="551739" cy="5400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12" name="Elemento grafico 11" descr="Calendario giornaliero contorno">
              <a:extLst>
                <a:ext uri="{FF2B5EF4-FFF2-40B4-BE49-F238E27FC236}">
                  <a16:creationId xmlns:a16="http://schemas.microsoft.com/office/drawing/2014/main" id="{50A13A41-01B0-A6B5-E8ED-28D21FA5E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263050" y="4138154"/>
              <a:ext cx="468000" cy="468000"/>
            </a:xfrm>
            <a:prstGeom prst="rect">
              <a:avLst/>
            </a:prstGeom>
          </p:spPr>
        </p:pic>
      </p:grp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773E150-C4C3-C10B-1E37-96FEA9A8058D}"/>
              </a:ext>
            </a:extLst>
          </p:cNvPr>
          <p:cNvSpPr txBox="1"/>
          <p:nvPr/>
        </p:nvSpPr>
        <p:spPr>
          <a:xfrm>
            <a:off x="2355366" y="888593"/>
            <a:ext cx="76268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latin typeface="Bodoni MT" panose="02070603080606020203" pitchFamily="18" charset="0"/>
              </a:rPr>
              <a:t>Modifiche </a:t>
            </a:r>
            <a:r>
              <a:rPr lang="it-IT" sz="1600" u="sng" dirty="0">
                <a:latin typeface="Bodoni MT" panose="02070603080606020203" pitchFamily="18" charset="0"/>
              </a:rPr>
              <a:t>anatomiche</a:t>
            </a:r>
            <a:r>
              <a:rPr lang="it-IT" sz="1600" dirty="0">
                <a:latin typeface="Bodoni MT" panose="02070603080606020203" pitchFamily="18" charset="0"/>
              </a:rPr>
              <a:t> ed </a:t>
            </a:r>
            <a:r>
              <a:rPr lang="it-IT" sz="1600" u="sng" dirty="0">
                <a:latin typeface="Bodoni MT" panose="02070603080606020203" pitchFamily="18" charset="0"/>
              </a:rPr>
              <a:t>ormonali</a:t>
            </a:r>
            <a:r>
              <a:rPr lang="it-IT" sz="1600" dirty="0">
                <a:latin typeface="Bodoni MT" panose="02070603080606020203" pitchFamily="18" charset="0"/>
              </a:rPr>
              <a:t> post-bariatriche.</a:t>
            </a:r>
          </a:p>
        </p:txBody>
      </p:sp>
      <p:grpSp>
        <p:nvGrpSpPr>
          <p:cNvPr id="69" name="Gruppo 68">
            <a:extLst>
              <a:ext uri="{FF2B5EF4-FFF2-40B4-BE49-F238E27FC236}">
                <a16:creationId xmlns:a16="http://schemas.microsoft.com/office/drawing/2014/main" id="{4AA8AACC-6033-4CD2-8F4F-3C2D054ABC82}"/>
              </a:ext>
            </a:extLst>
          </p:cNvPr>
          <p:cNvGrpSpPr/>
          <p:nvPr/>
        </p:nvGrpSpPr>
        <p:grpSpPr>
          <a:xfrm>
            <a:off x="6367514" y="3273174"/>
            <a:ext cx="4576826" cy="2554020"/>
            <a:chOff x="6132707" y="1485818"/>
            <a:chExt cx="4576826" cy="2554020"/>
          </a:xfrm>
        </p:grpSpPr>
        <p:pic>
          <p:nvPicPr>
            <p:cNvPr id="27" name="Immagine 26">
              <a:extLst>
                <a:ext uri="{FF2B5EF4-FFF2-40B4-BE49-F238E27FC236}">
                  <a16:creationId xmlns:a16="http://schemas.microsoft.com/office/drawing/2014/main" id="{D95386D0-6E57-BD51-2EC4-6DBE96942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2707" y="1499948"/>
              <a:ext cx="2494280" cy="213931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4" name="Gruppo 43">
              <a:extLst>
                <a:ext uri="{FF2B5EF4-FFF2-40B4-BE49-F238E27FC236}">
                  <a16:creationId xmlns:a16="http://schemas.microsoft.com/office/drawing/2014/main" id="{FC5B5B58-D19A-A9B2-0711-B58476D631E6}"/>
                </a:ext>
              </a:extLst>
            </p:cNvPr>
            <p:cNvGrpSpPr/>
            <p:nvPr/>
          </p:nvGrpSpPr>
          <p:grpSpPr>
            <a:xfrm>
              <a:off x="9076821" y="1485818"/>
              <a:ext cx="1632712" cy="2554020"/>
              <a:chOff x="8691603" y="1600478"/>
              <a:chExt cx="1632712" cy="2554020"/>
            </a:xfrm>
          </p:grpSpPr>
          <p:pic>
            <p:nvPicPr>
              <p:cNvPr id="31" name="Elemento grafico 30" descr="Limone contorno">
                <a:extLst>
                  <a:ext uri="{FF2B5EF4-FFF2-40B4-BE49-F238E27FC236}">
                    <a16:creationId xmlns:a16="http://schemas.microsoft.com/office/drawing/2014/main" id="{A108D731-2F0B-AF97-43AA-8B2AD9AAB3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701539" y="2282625"/>
                <a:ext cx="545700" cy="545700"/>
              </a:xfrm>
              <a:prstGeom prst="rect">
                <a:avLst/>
              </a:prstGeom>
            </p:spPr>
          </p:pic>
          <p:pic>
            <p:nvPicPr>
              <p:cNvPr id="33" name="Elemento grafico 32" descr="Lecca lecca contorno">
                <a:extLst>
                  <a:ext uri="{FF2B5EF4-FFF2-40B4-BE49-F238E27FC236}">
                    <a16:creationId xmlns:a16="http://schemas.microsoft.com/office/drawing/2014/main" id="{EBDF2287-B5E1-AB4B-7279-CDB73B8497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8691603" y="1600478"/>
                <a:ext cx="547200" cy="547200"/>
              </a:xfrm>
              <a:prstGeom prst="rect">
                <a:avLst/>
              </a:prstGeom>
            </p:spPr>
          </p:pic>
          <p:pic>
            <p:nvPicPr>
              <p:cNvPr id="37" name="Elemento grafico 36" descr="Sale e pepe contorno">
                <a:extLst>
                  <a:ext uri="{FF2B5EF4-FFF2-40B4-BE49-F238E27FC236}">
                    <a16:creationId xmlns:a16="http://schemas.microsoft.com/office/drawing/2014/main" id="{C945A2F1-7021-F99A-7CFA-DD60AF92B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8691603" y="2959647"/>
                <a:ext cx="547200" cy="547200"/>
              </a:xfrm>
              <a:prstGeom prst="rect">
                <a:avLst/>
              </a:prstGeom>
            </p:spPr>
          </p:pic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31D752B1-EF8B-CB61-E83C-4DF17E7A2047}"/>
                  </a:ext>
                </a:extLst>
              </p:cNvPr>
              <p:cNvSpPr txBox="1"/>
              <p:nvPr/>
            </p:nvSpPr>
            <p:spPr>
              <a:xfrm>
                <a:off x="9238803" y="1685570"/>
                <a:ext cx="10855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solidFill>
                      <a:srgbClr val="C00000"/>
                    </a:solidFill>
                    <a:latin typeface="Bodoni MT" panose="02070603080606020203" pitchFamily="18" charset="0"/>
                  </a:rPr>
                  <a:t>Dolce (A)</a:t>
                </a:r>
              </a:p>
            </p:txBody>
          </p:sp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75B5EEFE-5EB4-C14A-8189-BE265BEE0DA5}"/>
                  </a:ext>
                </a:extLst>
              </p:cNvPr>
              <p:cNvSpPr txBox="1"/>
              <p:nvPr/>
            </p:nvSpPr>
            <p:spPr>
              <a:xfrm>
                <a:off x="9238803" y="2415821"/>
                <a:ext cx="10855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solidFill>
                      <a:srgbClr val="FFC000"/>
                    </a:solidFill>
                    <a:latin typeface="Bodoni MT" panose="02070603080606020203" pitchFamily="18" charset="0"/>
                  </a:rPr>
                  <a:t>Aspro (E)</a:t>
                </a:r>
              </a:p>
            </p:txBody>
          </p:sp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A48D0E10-3313-A916-88E5-E35D097B0C9A}"/>
                  </a:ext>
                </a:extLst>
              </p:cNvPr>
              <p:cNvSpPr txBox="1"/>
              <p:nvPr/>
            </p:nvSpPr>
            <p:spPr>
              <a:xfrm>
                <a:off x="9238803" y="3094343"/>
                <a:ext cx="10855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solidFill>
                      <a:srgbClr val="0070C0"/>
                    </a:solidFill>
                    <a:latin typeface="Bodoni MT" panose="02070603080606020203" pitchFamily="18" charset="0"/>
                  </a:rPr>
                  <a:t>Salato (I)</a:t>
                </a:r>
              </a:p>
            </p:txBody>
          </p:sp>
          <p:pic>
            <p:nvPicPr>
              <p:cNvPr id="42" name="Elemento grafico 41" descr="Chicchi di caffè contorno">
                <a:extLst>
                  <a:ext uri="{FF2B5EF4-FFF2-40B4-BE49-F238E27FC236}">
                    <a16:creationId xmlns:a16="http://schemas.microsoft.com/office/drawing/2014/main" id="{764EFE6E-FDEC-80D7-8D38-EED2CBF799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8701539" y="3607298"/>
                <a:ext cx="547200" cy="547200"/>
              </a:xfrm>
              <a:prstGeom prst="rect">
                <a:avLst/>
              </a:prstGeom>
            </p:spPr>
          </p:pic>
          <p:sp>
            <p:nvSpPr>
              <p:cNvPr id="43" name="CasellaDiTesto 42">
                <a:extLst>
                  <a:ext uri="{FF2B5EF4-FFF2-40B4-BE49-F238E27FC236}">
                    <a16:creationId xmlns:a16="http://schemas.microsoft.com/office/drawing/2014/main" id="{2716DB9A-7C8A-042E-E681-143754EC9503}"/>
                  </a:ext>
                </a:extLst>
              </p:cNvPr>
              <p:cNvSpPr txBox="1"/>
              <p:nvPr/>
            </p:nvSpPr>
            <p:spPr>
              <a:xfrm>
                <a:off x="9238803" y="3705997"/>
                <a:ext cx="10855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solidFill>
                      <a:schemeClr val="accent2">
                        <a:lumMod val="50000"/>
                      </a:schemeClr>
                    </a:solidFill>
                    <a:latin typeface="Bodoni MT" panose="02070603080606020203" pitchFamily="18" charset="0"/>
                  </a:rPr>
                  <a:t>Amaro (M)</a:t>
                </a:r>
              </a:p>
            </p:txBody>
          </p:sp>
        </p:grpSp>
        <p:cxnSp>
          <p:nvCxnSpPr>
            <p:cNvPr id="46" name="Connettore diritto 45">
              <a:extLst>
                <a:ext uri="{FF2B5EF4-FFF2-40B4-BE49-F238E27FC236}">
                  <a16:creationId xmlns:a16="http://schemas.microsoft.com/office/drawing/2014/main" id="{DA19EE13-C4B1-AEAE-2C75-F29395C076A1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 flipV="1">
              <a:off x="8626987" y="1724798"/>
              <a:ext cx="459770" cy="84480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7" name="Connettore diritto 46">
              <a:extLst>
                <a:ext uri="{FF2B5EF4-FFF2-40B4-BE49-F238E27FC236}">
                  <a16:creationId xmlns:a16="http://schemas.microsoft.com/office/drawing/2014/main" id="{CD0CBB77-A4C3-F7DC-5914-67FF6582685C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 flipV="1">
              <a:off x="8626987" y="2391690"/>
              <a:ext cx="439298" cy="177916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4" name="Connettore diritto 53">
              <a:extLst>
                <a:ext uri="{FF2B5EF4-FFF2-40B4-BE49-F238E27FC236}">
                  <a16:creationId xmlns:a16="http://schemas.microsoft.com/office/drawing/2014/main" id="{A7225116-7FEE-56B7-2C50-5E4A5C41102C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>
              <a:off x="8626987" y="2569606"/>
              <a:ext cx="435759" cy="109796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8" name="Connettore diritto 57">
              <a:extLst>
                <a:ext uri="{FF2B5EF4-FFF2-40B4-BE49-F238E27FC236}">
                  <a16:creationId xmlns:a16="http://schemas.microsoft.com/office/drawing/2014/main" id="{A022143E-F696-D436-0935-AF9FC96D9F64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>
              <a:off x="8626987" y="2569606"/>
              <a:ext cx="435759" cy="522071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AAD5A8C0-C9F6-8CB5-7672-E23CF1562051}"/>
              </a:ext>
            </a:extLst>
          </p:cNvPr>
          <p:cNvSpPr txBox="1"/>
          <p:nvPr/>
        </p:nvSpPr>
        <p:spPr>
          <a:xfrm>
            <a:off x="6367514" y="1499671"/>
            <a:ext cx="51496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Bodoni MT" panose="02070603080606020203" pitchFamily="18" charset="0"/>
              </a:rPr>
              <a:t>Rilevazione del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 </a:t>
            </a:r>
            <a:r>
              <a:rPr kumimoji="0" lang="it-IT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corretto riconoscimento sensoriale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Valore di intensità </a:t>
            </a:r>
            <a:r>
              <a:rPr kumimoji="0" lang="it-IT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0-3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 (nessun sapore percepito/sapore molto intenso).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Bodoni MT" panose="02070603080606020203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Confronto fra i due time-point T0 e T1.</a:t>
            </a:r>
          </a:p>
        </p:txBody>
      </p:sp>
      <p:sp>
        <p:nvSpPr>
          <p:cNvPr id="76" name="Freccia a pentagono 75">
            <a:extLst>
              <a:ext uri="{FF2B5EF4-FFF2-40B4-BE49-F238E27FC236}">
                <a16:creationId xmlns:a16="http://schemas.microsoft.com/office/drawing/2014/main" id="{3FE6F5F4-BEF6-1F8B-F533-8C20C78BA7FC}"/>
              </a:ext>
            </a:extLst>
          </p:cNvPr>
          <p:cNvSpPr/>
          <p:nvPr/>
        </p:nvSpPr>
        <p:spPr>
          <a:xfrm>
            <a:off x="-11350" y="2591128"/>
            <a:ext cx="5602083" cy="3378280"/>
          </a:xfrm>
          <a:prstGeom prst="homePlate">
            <a:avLst>
              <a:gd name="adj" fmla="val 32652"/>
            </a:avLst>
          </a:prstGeom>
          <a:blipFill dpi="0"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E29D3134-ECB9-E859-739B-CFEA21D8B99B}"/>
              </a:ext>
            </a:extLst>
          </p:cNvPr>
          <p:cNvSpPr txBox="1"/>
          <p:nvPr/>
        </p:nvSpPr>
        <p:spPr>
          <a:xfrm>
            <a:off x="435907" y="1485818"/>
            <a:ext cx="56020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kumimoji="0" lang="it-IT" sz="16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Taste Strips</a:t>
            </a:r>
            <a:r>
              <a:rPr kumimoji="0" lang="it-IT" sz="1600" b="0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	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Gusto </a:t>
            </a:r>
            <a:r>
              <a:rPr kumimoji="0" lang="it-IT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testato in cieco</a:t>
            </a:r>
            <a:r>
              <a:rPr lang="it-IT" sz="1600" dirty="0">
                <a:solidFill>
                  <a:prstClr val="black"/>
                </a:solidFill>
                <a:latin typeface="Bodoni MT" panose="02070603080606020203" pitchFamily="18" charset="0"/>
              </a:rPr>
              <a:t>. 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Bodoni MT" panose="02070603080606020203" pitchFamily="18" charset="0"/>
              </a:rPr>
              <a:t>R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accolta di informazioni con </a:t>
            </a:r>
            <a:r>
              <a:rPr kumimoji="0" lang="it-IT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interviste settimanali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 nel primo mese post-operatorio.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Bodoni MT" panose="02070603080606020203" pitchFamily="18" charset="0"/>
            </a:endParaRP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2243CB48-02A3-6D1E-65A2-0241405769A7}"/>
              </a:ext>
            </a:extLst>
          </p:cNvPr>
          <p:cNvCxnSpPr/>
          <p:nvPr/>
        </p:nvCxnSpPr>
        <p:spPr>
          <a:xfrm>
            <a:off x="1610337" y="1659293"/>
            <a:ext cx="6035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158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uppo 70">
            <a:extLst>
              <a:ext uri="{FF2B5EF4-FFF2-40B4-BE49-F238E27FC236}">
                <a16:creationId xmlns:a16="http://schemas.microsoft.com/office/drawing/2014/main" id="{E7B80871-5A89-F9C9-0889-2E679CD91AE8}"/>
              </a:ext>
            </a:extLst>
          </p:cNvPr>
          <p:cNvGrpSpPr/>
          <p:nvPr/>
        </p:nvGrpSpPr>
        <p:grpSpPr>
          <a:xfrm>
            <a:off x="2913667" y="192719"/>
            <a:ext cx="6322142" cy="651752"/>
            <a:chOff x="2925096" y="509438"/>
            <a:chExt cx="6322142" cy="651752"/>
          </a:xfrm>
        </p:grpSpPr>
        <p:sp>
          <p:nvSpPr>
            <p:cNvPr id="72" name="CasellaDiTesto 71">
              <a:extLst>
                <a:ext uri="{FF2B5EF4-FFF2-40B4-BE49-F238E27FC236}">
                  <a16:creationId xmlns:a16="http://schemas.microsoft.com/office/drawing/2014/main" id="{DF2623E8-0BD6-904D-4F0F-54DE9F943E54}"/>
                </a:ext>
              </a:extLst>
            </p:cNvPr>
            <p:cNvSpPr txBox="1"/>
            <p:nvPr/>
          </p:nvSpPr>
          <p:spPr>
            <a:xfrm>
              <a:off x="2925096" y="509438"/>
              <a:ext cx="63221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pc="300" dirty="0">
                  <a:solidFill>
                    <a:srgbClr val="0070C0"/>
                  </a:solidFill>
                  <a:latin typeface="Amasis MT Pro Medium" panose="02040604050005020304" pitchFamily="18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ALTERAZIONE DEL GUSTO</a:t>
              </a:r>
            </a:p>
            <a:p>
              <a:pPr algn="ctr"/>
              <a:r>
                <a:rPr lang="it-IT" spc="300" dirty="0">
                  <a:solidFill>
                    <a:srgbClr val="0070C0"/>
                  </a:solidFill>
                  <a:latin typeface="Amasis MT Pro Medium" panose="02040604050005020304" pitchFamily="18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RISULTATI</a:t>
              </a:r>
            </a:p>
          </p:txBody>
        </p:sp>
        <p:cxnSp>
          <p:nvCxnSpPr>
            <p:cNvPr id="73" name="Connettore diritto 72">
              <a:extLst>
                <a:ext uri="{FF2B5EF4-FFF2-40B4-BE49-F238E27FC236}">
                  <a16:creationId xmlns:a16="http://schemas.microsoft.com/office/drawing/2014/main" id="{2479A070-3918-F516-84EC-499AB8BAB44E}"/>
                </a:ext>
              </a:extLst>
            </p:cNvPr>
            <p:cNvCxnSpPr>
              <a:cxnSpLocks/>
            </p:cNvCxnSpPr>
            <p:nvPr/>
          </p:nvCxnSpPr>
          <p:spPr>
            <a:xfrm>
              <a:off x="5126861" y="1161190"/>
              <a:ext cx="1848465" cy="0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AFB0351-0DE8-DCAC-6ADE-667F896E45D6}"/>
              </a:ext>
            </a:extLst>
          </p:cNvPr>
          <p:cNvSpPr txBox="1"/>
          <p:nvPr/>
        </p:nvSpPr>
        <p:spPr>
          <a:xfrm>
            <a:off x="1493483" y="937650"/>
            <a:ext cx="91152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latin typeface="Bodoni MT" panose="02070603080606020203" pitchFamily="18" charset="0"/>
              </a:rPr>
              <a:t>“</a:t>
            </a:r>
            <a:r>
              <a:rPr lang="it-IT" sz="1600" b="1" u="sng" dirty="0">
                <a:latin typeface="Bodoni MT" panose="02070603080606020203" pitchFamily="18" charset="0"/>
              </a:rPr>
              <a:t>Test-t di Student</a:t>
            </a:r>
            <a:r>
              <a:rPr lang="it-IT" sz="1600" dirty="0">
                <a:latin typeface="Bodoni MT" panose="02070603080606020203" pitchFamily="18" charset="0"/>
              </a:rPr>
              <a:t>”, in associazione ad un “</a:t>
            </a:r>
            <a:r>
              <a:rPr lang="it-IT" sz="1600" b="1" u="sng" dirty="0">
                <a:latin typeface="Bodoni MT" panose="02070603080606020203" pitchFamily="18" charset="0"/>
              </a:rPr>
              <a:t>Test Esatto di Fisher</a:t>
            </a:r>
            <a:r>
              <a:rPr lang="it-IT" sz="1600" dirty="0">
                <a:latin typeface="Bodoni MT" panose="02070603080606020203" pitchFamily="18" charset="0"/>
              </a:rPr>
              <a:t>”.</a:t>
            </a:r>
          </a:p>
        </p:txBody>
      </p: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A2B268BD-90F2-62F1-C30D-119911B3F44B}"/>
              </a:ext>
            </a:extLst>
          </p:cNvPr>
          <p:cNvGrpSpPr/>
          <p:nvPr/>
        </p:nvGrpSpPr>
        <p:grpSpPr>
          <a:xfrm>
            <a:off x="422490" y="1435782"/>
            <a:ext cx="5797012" cy="4577747"/>
            <a:chOff x="287556" y="1667320"/>
            <a:chExt cx="5797012" cy="4577747"/>
          </a:xfrm>
        </p:grpSpPr>
        <p:grpSp>
          <p:nvGrpSpPr>
            <p:cNvPr id="46" name="Gruppo 45">
              <a:extLst>
                <a:ext uri="{FF2B5EF4-FFF2-40B4-BE49-F238E27FC236}">
                  <a16:creationId xmlns:a16="http://schemas.microsoft.com/office/drawing/2014/main" id="{FE1EDB93-122D-13B6-33EF-5B90D1125260}"/>
                </a:ext>
              </a:extLst>
            </p:cNvPr>
            <p:cNvGrpSpPr/>
            <p:nvPr/>
          </p:nvGrpSpPr>
          <p:grpSpPr>
            <a:xfrm>
              <a:off x="287556" y="1672753"/>
              <a:ext cx="4423471" cy="4572314"/>
              <a:chOff x="287556" y="1672753"/>
              <a:chExt cx="4423471" cy="4572314"/>
            </a:xfrm>
          </p:grpSpPr>
          <p:grpSp>
            <p:nvGrpSpPr>
              <p:cNvPr id="29" name="Gruppo 28">
                <a:extLst>
                  <a:ext uri="{FF2B5EF4-FFF2-40B4-BE49-F238E27FC236}">
                    <a16:creationId xmlns:a16="http://schemas.microsoft.com/office/drawing/2014/main" id="{0C2C70DA-106E-D1E4-73AA-DE15BCF98EE8}"/>
                  </a:ext>
                </a:extLst>
              </p:cNvPr>
              <p:cNvGrpSpPr/>
              <p:nvPr/>
            </p:nvGrpSpPr>
            <p:grpSpPr>
              <a:xfrm>
                <a:off x="893134" y="1672753"/>
                <a:ext cx="3817893" cy="4572314"/>
                <a:chOff x="655009" y="1676866"/>
                <a:chExt cx="3817893" cy="4572314"/>
              </a:xfrm>
            </p:grpSpPr>
            <p:pic>
              <p:nvPicPr>
                <p:cNvPr id="25" name="Immagine 24">
                  <a:extLst>
                    <a:ext uri="{FF2B5EF4-FFF2-40B4-BE49-F238E27FC236}">
                      <a16:creationId xmlns:a16="http://schemas.microsoft.com/office/drawing/2014/main" id="{DCA6E305-1FF4-41B9-7AD6-C04809754D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5009" y="1676866"/>
                  <a:ext cx="3817620" cy="106552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6" name="Immagine 25">
                  <a:extLst>
                    <a:ext uri="{FF2B5EF4-FFF2-40B4-BE49-F238E27FC236}">
                      <a16:creationId xmlns:a16="http://schemas.microsoft.com/office/drawing/2014/main" id="{8742BEB5-95F0-F601-078E-DE8F1D5C47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5009" y="2845720"/>
                  <a:ext cx="3817893" cy="10656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7" name="Immagine 26">
                  <a:extLst>
                    <a:ext uri="{FF2B5EF4-FFF2-40B4-BE49-F238E27FC236}">
                      <a16:creationId xmlns:a16="http://schemas.microsoft.com/office/drawing/2014/main" id="{57EF00B6-CA5E-1004-1839-6EF1FD1FC8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5009" y="4014650"/>
                  <a:ext cx="3817893" cy="10656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8" name="Immagine 27">
                  <a:extLst>
                    <a:ext uri="{FF2B5EF4-FFF2-40B4-BE49-F238E27FC236}">
                      <a16:creationId xmlns:a16="http://schemas.microsoft.com/office/drawing/2014/main" id="{37F0BF82-D69D-35AE-4055-A8E7CC610E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5009" y="5183580"/>
                  <a:ext cx="3817893" cy="10656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0" name="Elemento grafico 29" descr="Lecca lecca contorno">
                <a:extLst>
                  <a:ext uri="{FF2B5EF4-FFF2-40B4-BE49-F238E27FC236}">
                    <a16:creationId xmlns:a16="http://schemas.microsoft.com/office/drawing/2014/main" id="{3B3F9CAC-523B-7D87-3EC5-C8A8679269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87556" y="1908416"/>
                <a:ext cx="547200" cy="547200"/>
              </a:xfrm>
              <a:prstGeom prst="rect">
                <a:avLst/>
              </a:prstGeom>
            </p:spPr>
          </p:pic>
          <p:pic>
            <p:nvPicPr>
              <p:cNvPr id="31" name="Elemento grafico 30" descr="Limone contorno">
                <a:extLst>
                  <a:ext uri="{FF2B5EF4-FFF2-40B4-BE49-F238E27FC236}">
                    <a16:creationId xmlns:a16="http://schemas.microsoft.com/office/drawing/2014/main" id="{2F9F96B9-293C-F541-C772-0814670850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289056" y="3101557"/>
                <a:ext cx="545700" cy="545700"/>
              </a:xfrm>
              <a:prstGeom prst="rect">
                <a:avLst/>
              </a:prstGeom>
            </p:spPr>
          </p:pic>
          <p:pic>
            <p:nvPicPr>
              <p:cNvPr id="32" name="Elemento grafico 31" descr="Sale e pepe contorno">
                <a:extLst>
                  <a:ext uri="{FF2B5EF4-FFF2-40B4-BE49-F238E27FC236}">
                    <a16:creationId xmlns:a16="http://schemas.microsoft.com/office/drawing/2014/main" id="{D3DE46DB-E918-0B69-4122-740183DDB6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287556" y="4269737"/>
                <a:ext cx="547200" cy="547200"/>
              </a:xfrm>
              <a:prstGeom prst="rect">
                <a:avLst/>
              </a:prstGeom>
            </p:spPr>
          </p:pic>
          <p:pic>
            <p:nvPicPr>
              <p:cNvPr id="33" name="Elemento grafico 32" descr="Chicchi di caffè contorno">
                <a:extLst>
                  <a:ext uri="{FF2B5EF4-FFF2-40B4-BE49-F238E27FC236}">
                    <a16:creationId xmlns:a16="http://schemas.microsoft.com/office/drawing/2014/main" id="{D5CDD5D1-7FDB-9D04-4313-5F6ECB3765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287556" y="5438667"/>
                <a:ext cx="547200" cy="547200"/>
              </a:xfrm>
              <a:prstGeom prst="rect">
                <a:avLst/>
              </a:prstGeom>
            </p:spPr>
          </p:pic>
        </p:grp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97214557-6819-1B7D-5819-D860E498CBE7}"/>
                </a:ext>
              </a:extLst>
            </p:cNvPr>
            <p:cNvSpPr txBox="1"/>
            <p:nvPr/>
          </p:nvSpPr>
          <p:spPr>
            <a:xfrm>
              <a:off x="4729804" y="1667320"/>
              <a:ext cx="10899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>
                  <a:latin typeface="Bodoni MT" panose="02070603080606020203" pitchFamily="18" charset="0"/>
                </a:rPr>
                <a:t>* </a:t>
              </a:r>
              <a:r>
                <a:rPr lang="it-IT" sz="1200" dirty="0">
                  <a:latin typeface="Bodoni MT" panose="02070603080606020203" pitchFamily="18" charset="0"/>
                </a:rPr>
                <a:t>Sign. Esatta (bilaterale) </a:t>
              </a:r>
            </a:p>
            <a:p>
              <a:r>
                <a:rPr lang="it-IT" sz="1200" dirty="0">
                  <a:latin typeface="Bodoni MT" panose="02070603080606020203" pitchFamily="18" charset="0"/>
                </a:rPr>
                <a:t>= 0,557</a:t>
              </a:r>
            </a:p>
          </p:txBody>
        </p:sp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CA9867F7-FE20-EB5A-79BC-86D524D0F33C}"/>
                </a:ext>
              </a:extLst>
            </p:cNvPr>
            <p:cNvSpPr txBox="1"/>
            <p:nvPr/>
          </p:nvSpPr>
          <p:spPr>
            <a:xfrm>
              <a:off x="4710754" y="2841607"/>
              <a:ext cx="110902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doni MT" panose="02070603080606020203" pitchFamily="18" charset="0"/>
                  <a:ea typeface="+mn-ea"/>
                  <a:cs typeface="+mn-cs"/>
                </a:rPr>
                <a:t>* </a:t>
              </a: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doni MT" panose="02070603080606020203" pitchFamily="18" charset="0"/>
                  <a:ea typeface="+mn-ea"/>
                  <a:cs typeface="+mn-cs"/>
                </a:rPr>
                <a:t>Sign. Esatta (bilaterale)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doni MT" panose="02070603080606020203" pitchFamily="18" charset="0"/>
                  <a:ea typeface="+mn-ea"/>
                  <a:cs typeface="+mn-cs"/>
                </a:rPr>
                <a:t>= 0,000</a:t>
              </a:r>
            </a:p>
          </p:txBody>
        </p:sp>
        <p:sp>
          <p:nvSpPr>
            <p:cNvPr id="41" name="CasellaDiTesto 40">
              <a:extLst>
                <a:ext uri="{FF2B5EF4-FFF2-40B4-BE49-F238E27FC236}">
                  <a16:creationId xmlns:a16="http://schemas.microsoft.com/office/drawing/2014/main" id="{3B2154B7-B1C2-C620-EED4-932C6B1107B7}"/>
                </a:ext>
              </a:extLst>
            </p:cNvPr>
            <p:cNvSpPr txBox="1"/>
            <p:nvPr/>
          </p:nvSpPr>
          <p:spPr>
            <a:xfrm>
              <a:off x="4710753" y="4001129"/>
              <a:ext cx="137381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doni MT" panose="02070603080606020203" pitchFamily="18" charset="0"/>
                  <a:ea typeface="+mn-ea"/>
                  <a:cs typeface="+mn-cs"/>
                </a:rPr>
                <a:t>* </a:t>
              </a: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doni MT" panose="02070603080606020203" pitchFamily="18" charset="0"/>
                  <a:ea typeface="+mn-ea"/>
                  <a:cs typeface="+mn-cs"/>
                </a:rPr>
                <a:t>Sign. Esatta (bilaterale)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doni MT" panose="02070603080606020203" pitchFamily="18" charset="0"/>
                  <a:ea typeface="+mn-ea"/>
                  <a:cs typeface="+mn-cs"/>
                </a:rPr>
                <a:t>= 0,008</a:t>
              </a:r>
            </a:p>
          </p:txBody>
        </p:sp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B4B2F0E1-C048-A0D9-FC4F-5648B207EFC8}"/>
                </a:ext>
              </a:extLst>
            </p:cNvPr>
            <p:cNvSpPr txBox="1"/>
            <p:nvPr/>
          </p:nvSpPr>
          <p:spPr>
            <a:xfrm>
              <a:off x="4710753" y="5164125"/>
              <a:ext cx="137381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doni MT" panose="02070603080606020203" pitchFamily="18" charset="0"/>
                  <a:ea typeface="+mn-ea"/>
                  <a:cs typeface="+mn-cs"/>
                </a:rPr>
                <a:t>* </a:t>
              </a: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doni MT" panose="02070603080606020203" pitchFamily="18" charset="0"/>
                  <a:ea typeface="+mn-ea"/>
                  <a:cs typeface="+mn-cs"/>
                </a:rPr>
                <a:t>Sign. Esatta (bilaterale)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odoni MT" panose="02070603080606020203" pitchFamily="18" charset="0"/>
                  <a:ea typeface="+mn-ea"/>
                  <a:cs typeface="+mn-cs"/>
                </a:rPr>
                <a:t>= 0,</a:t>
              </a:r>
              <a:r>
                <a:rPr lang="it-IT" sz="1200" dirty="0">
                  <a:latin typeface="Bodoni MT" panose="02070603080606020203" pitchFamily="18" charset="0"/>
                </a:rPr>
                <a:t>486</a:t>
              </a:r>
              <a:endParaRPr kumimoji="0" lang="it-IT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8" name="Gruppo 47">
            <a:extLst>
              <a:ext uri="{FF2B5EF4-FFF2-40B4-BE49-F238E27FC236}">
                <a16:creationId xmlns:a16="http://schemas.microsoft.com/office/drawing/2014/main" id="{C5642119-B2F6-F3EE-DDD8-F1B306286A50}"/>
              </a:ext>
            </a:extLst>
          </p:cNvPr>
          <p:cNvGrpSpPr/>
          <p:nvPr/>
        </p:nvGrpSpPr>
        <p:grpSpPr>
          <a:xfrm>
            <a:off x="6411383" y="1420029"/>
            <a:ext cx="5132070" cy="4699124"/>
            <a:chOff x="6572249" y="1522425"/>
            <a:chExt cx="5132070" cy="4699124"/>
          </a:xfrm>
        </p:grpSpPr>
        <p:graphicFrame>
          <p:nvGraphicFramePr>
            <p:cNvPr id="43" name="Grafico 42">
              <a:extLst>
                <a:ext uri="{FF2B5EF4-FFF2-40B4-BE49-F238E27FC236}">
                  <a16:creationId xmlns:a16="http://schemas.microsoft.com/office/drawing/2014/main" id="{0A968289-FCDA-A2C1-0B4B-09CCE8F4C226}"/>
                </a:ext>
              </a:extLst>
            </p:cNvPr>
            <p:cNvGraphicFramePr/>
            <p:nvPr/>
          </p:nvGraphicFramePr>
          <p:xfrm>
            <a:off x="6572249" y="1522425"/>
            <a:ext cx="511302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46AD9F80-F34A-4429-15BE-E329B7E2FDF5}"/>
                </a:ext>
              </a:extLst>
            </p:cNvPr>
            <p:cNvSpPr txBox="1"/>
            <p:nvPr/>
          </p:nvSpPr>
          <p:spPr>
            <a:xfrm>
              <a:off x="6572249" y="4221001"/>
              <a:ext cx="5132070" cy="20005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it-IT" sz="1600" u="sng" dirty="0">
                  <a:effectLst/>
                  <a:latin typeface="Bodoni MT" panose="020706030806060202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Differenze statisticamente significative</a:t>
              </a:r>
              <a:r>
                <a:rPr lang="it-IT" sz="1600" dirty="0">
                  <a:effectLst/>
                  <a:latin typeface="Bodoni MT" panose="020706030806060202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per </a:t>
              </a:r>
              <a:r>
                <a:rPr lang="it-IT" sz="1600" b="1" u="sng" dirty="0">
                  <a:effectLst/>
                  <a:latin typeface="Bodoni MT" panose="020706030806060202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aspro</a:t>
              </a:r>
              <a:r>
                <a:rPr lang="it-IT" sz="1600" dirty="0">
                  <a:effectLst/>
                  <a:latin typeface="Bodoni MT" panose="020706030806060202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 </a:t>
              </a:r>
              <a:r>
                <a:rPr lang="it-IT" sz="1600" b="1" u="sng" dirty="0">
                  <a:effectLst/>
                  <a:latin typeface="Bodoni MT" panose="020706030806060202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salato</a:t>
              </a:r>
              <a:r>
                <a:rPr lang="it-IT" sz="1600" dirty="0">
                  <a:effectLst/>
                  <a:latin typeface="Bodoni MT" panose="020706030806060202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</a:p>
            <a:p>
              <a:pPr algn="ctr"/>
              <a:endParaRPr lang="it-IT" sz="1600" dirty="0"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it-IT" sz="1600" dirty="0">
                  <a:effectLst/>
                  <a:latin typeface="Bodoni MT" panose="020706030806060202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Alterazione dell’intensità dei sapori percepiti.</a:t>
              </a:r>
            </a:p>
            <a:p>
              <a:pPr algn="ctr"/>
              <a:endParaRPr lang="it-IT" sz="1600" b="1" dirty="0"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it-IT" sz="1600" dirty="0">
                  <a:effectLst/>
                  <a:latin typeface="Bodoni MT" panose="020706030806060202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Modifica capacità di riconoscimento test somministrato. </a:t>
              </a:r>
            </a:p>
            <a:p>
              <a:pPr algn="ctr"/>
              <a:endParaRPr lang="it-IT" sz="12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it-IT" sz="1600" dirty="0">
                  <a:effectLst/>
                  <a:latin typeface="Bodoni MT" panose="020706030806060202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Acuità rilevazione </a:t>
              </a:r>
              <a:r>
                <a:rPr lang="it-IT" sz="1600" b="1" u="sng" dirty="0">
                  <a:effectLst/>
                  <a:latin typeface="Bodoni MT" panose="020706030806060202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gusto dolce</a:t>
              </a:r>
              <a:r>
                <a:rPr lang="it-IT" sz="1600" dirty="0">
                  <a:effectLst/>
                  <a:latin typeface="Bodoni MT" panose="020706030806060202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sensazione </a:t>
              </a:r>
              <a:r>
                <a:rPr lang="it-IT" sz="1600" u="sng" dirty="0">
                  <a:effectLst/>
                  <a:latin typeface="Bodoni MT" panose="020706030806060202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sgradevole</a:t>
              </a:r>
              <a:r>
                <a:rPr lang="it-IT" sz="1600" dirty="0">
                  <a:effectLst/>
                  <a:latin typeface="Bodoni MT" panose="020706030806060202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 </a:t>
              </a:r>
              <a:r>
                <a:rPr lang="it-IT" sz="1600" u="sng" dirty="0">
                  <a:effectLst/>
                  <a:latin typeface="Bodoni MT" panose="020706030806060202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troppo intensa</a:t>
              </a:r>
              <a:r>
                <a:rPr lang="it-IT" sz="1600" dirty="0">
                  <a:effectLst/>
                  <a:latin typeface="Bodoni MT" panose="020706030806060202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endParaRPr lang="it-IT" sz="1600" dirty="0">
                <a:latin typeface="Bodoni MT" panose="02070603080606020203" pitchFamily="18" charset="0"/>
              </a:endParaRPr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86DACB80-23D0-3CEE-E2B8-3A99126F7A9E}"/>
              </a:ext>
            </a:extLst>
          </p:cNvPr>
          <p:cNvGrpSpPr/>
          <p:nvPr/>
        </p:nvGrpSpPr>
        <p:grpSpPr>
          <a:xfrm>
            <a:off x="10984862" y="2549440"/>
            <a:ext cx="803782" cy="748354"/>
            <a:chOff x="10928821" y="2648293"/>
            <a:chExt cx="803782" cy="748354"/>
          </a:xfrm>
        </p:grpSpPr>
        <p:sp>
          <p:nvSpPr>
            <p:cNvPr id="4" name="Ovale 3">
              <a:extLst>
                <a:ext uri="{FF2B5EF4-FFF2-40B4-BE49-F238E27FC236}">
                  <a16:creationId xmlns:a16="http://schemas.microsoft.com/office/drawing/2014/main" id="{9BF0030F-B621-5B7B-3210-2CC53A3C53A5}"/>
                </a:ext>
              </a:extLst>
            </p:cNvPr>
            <p:cNvSpPr/>
            <p:nvPr/>
          </p:nvSpPr>
          <p:spPr>
            <a:xfrm>
              <a:off x="10928821" y="2648293"/>
              <a:ext cx="748354" cy="74835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 dirty="0">
                <a:latin typeface="Amasis MT Pro Medium" panose="02040604050005020304" pitchFamily="18" charset="0"/>
              </a:endParaRPr>
            </a:p>
          </p:txBody>
        </p:sp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92773157-2051-BFC0-4465-C367D010DAEF}"/>
                </a:ext>
              </a:extLst>
            </p:cNvPr>
            <p:cNvSpPr txBox="1"/>
            <p:nvPr/>
          </p:nvSpPr>
          <p:spPr>
            <a:xfrm>
              <a:off x="10928821" y="2848728"/>
              <a:ext cx="80378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600" dirty="0">
                  <a:effectLst/>
                  <a:latin typeface="Amasis MT Pro Medium" panose="020406040500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46.7%</a:t>
              </a:r>
              <a:endParaRPr lang="it-IT" sz="1600" dirty="0">
                <a:latin typeface="Amasis MT Pro Medium" panose="020406040500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6509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uppo 85">
            <a:extLst>
              <a:ext uri="{FF2B5EF4-FFF2-40B4-BE49-F238E27FC236}">
                <a16:creationId xmlns:a16="http://schemas.microsoft.com/office/drawing/2014/main" id="{BA23A433-AC6A-FB45-DA1A-8FD286445E45}"/>
              </a:ext>
            </a:extLst>
          </p:cNvPr>
          <p:cNvGrpSpPr/>
          <p:nvPr/>
        </p:nvGrpSpPr>
        <p:grpSpPr>
          <a:xfrm>
            <a:off x="109699" y="1934086"/>
            <a:ext cx="6516960" cy="3875310"/>
            <a:chOff x="395643" y="1560030"/>
            <a:chExt cx="6516960" cy="3875310"/>
          </a:xfrm>
        </p:grpSpPr>
        <p:grpSp>
          <p:nvGrpSpPr>
            <p:cNvPr id="55" name="Gruppo 54">
              <a:extLst>
                <a:ext uri="{FF2B5EF4-FFF2-40B4-BE49-F238E27FC236}">
                  <a16:creationId xmlns:a16="http://schemas.microsoft.com/office/drawing/2014/main" id="{19471981-FF7E-6DFD-C69C-5D33F60154EE}"/>
                </a:ext>
              </a:extLst>
            </p:cNvPr>
            <p:cNvGrpSpPr/>
            <p:nvPr/>
          </p:nvGrpSpPr>
          <p:grpSpPr>
            <a:xfrm>
              <a:off x="395643" y="1560030"/>
              <a:ext cx="2912783" cy="3875310"/>
              <a:chOff x="1067225" y="1496487"/>
              <a:chExt cx="2912783" cy="3875310"/>
            </a:xfrm>
          </p:grpSpPr>
          <p:pic>
            <p:nvPicPr>
              <p:cNvPr id="3" name="Immagine 2">
                <a:extLst>
                  <a:ext uri="{FF2B5EF4-FFF2-40B4-BE49-F238E27FC236}">
                    <a16:creationId xmlns:a16="http://schemas.microsoft.com/office/drawing/2014/main" id="{D1DD87E3-5A47-D8EF-71A7-F448A34629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84162" y="3639719"/>
                <a:ext cx="1304098" cy="1430812"/>
              </a:xfrm>
              <a:prstGeom prst="rect">
                <a:avLst/>
              </a:prstGeom>
            </p:spPr>
          </p:pic>
          <p:sp>
            <p:nvSpPr>
              <p:cNvPr id="12" name="Esagono 11">
                <a:extLst>
                  <a:ext uri="{FF2B5EF4-FFF2-40B4-BE49-F238E27FC236}">
                    <a16:creationId xmlns:a16="http://schemas.microsoft.com/office/drawing/2014/main" id="{1B21FA34-F569-4CCB-0F9B-05350DAEB8B4}"/>
                  </a:ext>
                </a:extLst>
              </p:cNvPr>
              <p:cNvSpPr/>
              <p:nvPr/>
            </p:nvSpPr>
            <p:spPr>
              <a:xfrm>
                <a:off x="1557092" y="3479483"/>
                <a:ext cx="1934772" cy="1667906"/>
              </a:xfrm>
              <a:prstGeom prst="hexagon">
                <a:avLst/>
              </a:prstGeom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2" name="Ovale 51">
                <a:extLst>
                  <a:ext uri="{FF2B5EF4-FFF2-40B4-BE49-F238E27FC236}">
                    <a16:creationId xmlns:a16="http://schemas.microsoft.com/office/drawing/2014/main" id="{82B9E5EF-B3F7-6F0D-DC2C-954973696E81}"/>
                  </a:ext>
                </a:extLst>
              </p:cNvPr>
              <p:cNvSpPr/>
              <p:nvPr/>
            </p:nvSpPr>
            <p:spPr>
              <a:xfrm>
                <a:off x="2144898" y="5033243"/>
                <a:ext cx="759157" cy="338554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66BE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7" name="Esagono 46">
                <a:extLst>
                  <a:ext uri="{FF2B5EF4-FFF2-40B4-BE49-F238E27FC236}">
                    <a16:creationId xmlns:a16="http://schemas.microsoft.com/office/drawing/2014/main" id="{05EAF5B9-F004-9FBA-F18D-63CD83361FD6}"/>
                  </a:ext>
                </a:extLst>
              </p:cNvPr>
              <p:cNvSpPr/>
              <p:nvPr/>
            </p:nvSpPr>
            <p:spPr>
              <a:xfrm>
                <a:off x="1540548" y="1731459"/>
                <a:ext cx="1934772" cy="1667906"/>
              </a:xfrm>
              <a:prstGeom prst="hexagon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8" name="Ovale 47">
                <a:extLst>
                  <a:ext uri="{FF2B5EF4-FFF2-40B4-BE49-F238E27FC236}">
                    <a16:creationId xmlns:a16="http://schemas.microsoft.com/office/drawing/2014/main" id="{08F4D52B-4661-8E21-C6CD-B83900E6D2CA}"/>
                  </a:ext>
                </a:extLst>
              </p:cNvPr>
              <p:cNvSpPr/>
              <p:nvPr/>
            </p:nvSpPr>
            <p:spPr>
              <a:xfrm>
                <a:off x="2121507" y="1512957"/>
                <a:ext cx="759157" cy="338554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7" name="Elemento grafico 6" descr="Freccia linea: curva antioraria contorno">
                <a:extLst>
                  <a:ext uri="{FF2B5EF4-FFF2-40B4-BE49-F238E27FC236}">
                    <a16:creationId xmlns:a16="http://schemas.microsoft.com/office/drawing/2014/main" id="{9EA83106-1E62-74BC-1839-6E323A3C82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972360">
                <a:off x="3302211" y="3029043"/>
                <a:ext cx="677797" cy="677796"/>
              </a:xfrm>
              <a:prstGeom prst="rect">
                <a:avLst/>
              </a:prstGeom>
            </p:spPr>
          </p:pic>
          <p:pic>
            <p:nvPicPr>
              <p:cNvPr id="8" name="Elemento grafico 7" descr="Freccia linea: curva antioraria contorno">
                <a:extLst>
                  <a:ext uri="{FF2B5EF4-FFF2-40B4-BE49-F238E27FC236}">
                    <a16:creationId xmlns:a16="http://schemas.microsoft.com/office/drawing/2014/main" id="{CD16AFA8-9C52-E59F-8301-04BE6C23EE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972360" flipH="1" flipV="1">
                <a:off x="1067225" y="3015050"/>
                <a:ext cx="700295" cy="700295"/>
              </a:xfrm>
              <a:prstGeom prst="rect">
                <a:avLst/>
              </a:prstGeom>
            </p:spPr>
          </p:pic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8BC65621-E79F-8EA9-060E-68BBCE283465}"/>
                  </a:ext>
                </a:extLst>
              </p:cNvPr>
              <p:cNvSpPr txBox="1"/>
              <p:nvPr/>
            </p:nvSpPr>
            <p:spPr>
              <a:xfrm>
                <a:off x="2180672" y="5046860"/>
                <a:ext cx="6756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dirty="0">
                    <a:solidFill>
                      <a:srgbClr val="002060"/>
                    </a:solidFill>
                    <a:latin typeface="Amasis MT Pro Medium" panose="02040604050005020304" pitchFamily="18" charset="0"/>
                  </a:rPr>
                  <a:t>OMO</a:t>
                </a:r>
                <a:endParaRPr lang="it-IT" sz="1050" dirty="0">
                  <a:solidFill>
                    <a:srgbClr val="002060"/>
                  </a:solidFill>
                  <a:latin typeface="Amasis MT Pro Medium" panose="02040604050005020304" pitchFamily="18" charset="0"/>
                </a:endParaRPr>
              </a:p>
            </p:txBody>
          </p:sp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CD3539E3-0ED6-86D7-EED7-37A51EF9457C}"/>
                  </a:ext>
                </a:extLst>
              </p:cNvPr>
              <p:cNvSpPr txBox="1"/>
              <p:nvPr/>
            </p:nvSpPr>
            <p:spPr>
              <a:xfrm>
                <a:off x="2107688" y="1496487"/>
                <a:ext cx="7591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dirty="0">
                    <a:solidFill>
                      <a:srgbClr val="C00000"/>
                    </a:solidFill>
                    <a:latin typeface="Amasis MT Pro Medium" panose="02040604050005020304" pitchFamily="18" charset="0"/>
                  </a:rPr>
                  <a:t>AFMS</a:t>
                </a:r>
                <a:endParaRPr lang="it-IT" sz="1200" dirty="0">
                  <a:solidFill>
                    <a:srgbClr val="C00000"/>
                  </a:solidFill>
                  <a:latin typeface="Amasis MT Pro Medium" panose="02040604050005020304" pitchFamily="18" charset="0"/>
                </a:endParaRPr>
              </a:p>
            </p:txBody>
          </p:sp>
        </p:grpSp>
        <p:grpSp>
          <p:nvGrpSpPr>
            <p:cNvPr id="85" name="Gruppo 84">
              <a:extLst>
                <a:ext uri="{FF2B5EF4-FFF2-40B4-BE49-F238E27FC236}">
                  <a16:creationId xmlns:a16="http://schemas.microsoft.com/office/drawing/2014/main" id="{04347D12-0F42-3C19-7EDA-8541BD5570CD}"/>
                </a:ext>
              </a:extLst>
            </p:cNvPr>
            <p:cNvGrpSpPr/>
            <p:nvPr/>
          </p:nvGrpSpPr>
          <p:grpSpPr>
            <a:xfrm>
              <a:off x="2524478" y="1562665"/>
              <a:ext cx="4388125" cy="3872675"/>
              <a:chOff x="2524478" y="1562665"/>
              <a:chExt cx="4388125" cy="3872675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16" name="Input penna 15">
                    <a:extLst>
                      <a:ext uri="{FF2B5EF4-FFF2-40B4-BE49-F238E27FC236}">
                        <a16:creationId xmlns:a16="http://schemas.microsoft.com/office/drawing/2014/main" id="{AE7DF769-35D9-7073-5739-4563C4FC3AEC}"/>
                      </a:ext>
                    </a:extLst>
                  </p14:cNvPr>
                  <p14:cNvContentPartPr/>
                  <p14:nvPr/>
                </p14:nvContentPartPr>
                <p14:xfrm>
                  <a:off x="2524478" y="1714388"/>
                  <a:ext cx="52200" cy="22680"/>
                </p14:xfrm>
              </p:contentPart>
            </mc:Choice>
            <mc:Fallback xmlns="">
              <p:pic>
                <p:nvPicPr>
                  <p:cNvPr id="16" name="Input penna 15">
                    <a:extLst>
                      <a:ext uri="{FF2B5EF4-FFF2-40B4-BE49-F238E27FC236}">
                        <a16:creationId xmlns:a16="http://schemas.microsoft.com/office/drawing/2014/main" id="{AE7DF769-35D9-7073-5739-4563C4FC3AEC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518358" y="1708268"/>
                    <a:ext cx="64440" cy="3492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69" name="Gruppo 68">
                <a:extLst>
                  <a:ext uri="{FF2B5EF4-FFF2-40B4-BE49-F238E27FC236}">
                    <a16:creationId xmlns:a16="http://schemas.microsoft.com/office/drawing/2014/main" id="{3D9135F1-DDD3-6806-093A-6D2472155728}"/>
                  </a:ext>
                </a:extLst>
              </p:cNvPr>
              <p:cNvGrpSpPr/>
              <p:nvPr/>
            </p:nvGrpSpPr>
            <p:grpSpPr>
              <a:xfrm>
                <a:off x="2995451" y="1562665"/>
                <a:ext cx="1192926" cy="3872675"/>
                <a:chOff x="3205655" y="1562665"/>
                <a:chExt cx="1192926" cy="3872675"/>
              </a:xfrm>
            </p:grpSpPr>
            <p:cxnSp>
              <p:nvCxnSpPr>
                <p:cNvPr id="43" name="Connettore diritto 42">
                  <a:extLst>
                    <a:ext uri="{FF2B5EF4-FFF2-40B4-BE49-F238E27FC236}">
                      <a16:creationId xmlns:a16="http://schemas.microsoft.com/office/drawing/2014/main" id="{401EAABC-8792-9466-2BE7-6A7613701A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39880" y="3497391"/>
                  <a:ext cx="858701" cy="0"/>
                </a:xfrm>
                <a:prstGeom prst="line">
                  <a:avLst/>
                </a:prstGeom>
                <a:ln cap="rnd">
                  <a:tailEnd type="oval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nettore diritto 55">
                  <a:extLst>
                    <a:ext uri="{FF2B5EF4-FFF2-40B4-BE49-F238E27FC236}">
                      <a16:creationId xmlns:a16="http://schemas.microsoft.com/office/drawing/2014/main" id="{113AF471-F3D3-5F92-570B-B1FD775953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46706" y="2341505"/>
                  <a:ext cx="851875" cy="0"/>
                </a:xfrm>
                <a:prstGeom prst="line">
                  <a:avLst/>
                </a:prstGeom>
                <a:ln cap="rnd">
                  <a:solidFill>
                    <a:schemeClr val="accent3">
                      <a:lumMod val="50000"/>
                    </a:schemeClr>
                  </a:solidFill>
                  <a:tailEnd type="oval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nettore diritto 56">
                  <a:extLst>
                    <a:ext uri="{FF2B5EF4-FFF2-40B4-BE49-F238E27FC236}">
                      <a16:creationId xmlns:a16="http://schemas.microsoft.com/office/drawing/2014/main" id="{29BD4650-B01D-A12E-F151-6995775963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39880" y="4732612"/>
                  <a:ext cx="858701" cy="0"/>
                </a:xfrm>
                <a:prstGeom prst="line">
                  <a:avLst/>
                </a:prstGeom>
                <a:ln cap="rnd">
                  <a:tailEnd type="oval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nettore diritto 58">
                  <a:extLst>
                    <a:ext uri="{FF2B5EF4-FFF2-40B4-BE49-F238E27FC236}">
                      <a16:creationId xmlns:a16="http://schemas.microsoft.com/office/drawing/2014/main" id="{5EF8BFAA-6344-4C75-B8C2-77C12D046C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46706" y="1562665"/>
                  <a:ext cx="0" cy="3872675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onnettore diritto 66">
                  <a:extLst>
                    <a:ext uri="{FF2B5EF4-FFF2-40B4-BE49-F238E27FC236}">
                      <a16:creationId xmlns:a16="http://schemas.microsoft.com/office/drawing/2014/main" id="{9A3744D9-5029-360B-3EDD-A4298AEAE923}"/>
                    </a:ext>
                  </a:extLst>
                </p:cNvPr>
                <p:cNvCxnSpPr/>
                <p:nvPr/>
              </p:nvCxnSpPr>
              <p:spPr>
                <a:xfrm>
                  <a:off x="3205655" y="1562665"/>
                  <a:ext cx="334225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Connettore diritto 67">
                  <a:extLst>
                    <a:ext uri="{FF2B5EF4-FFF2-40B4-BE49-F238E27FC236}">
                      <a16:creationId xmlns:a16="http://schemas.microsoft.com/office/drawing/2014/main" id="{39A9A0BD-6C32-2A84-C00C-2BC0D2E6B961}"/>
                    </a:ext>
                  </a:extLst>
                </p:cNvPr>
                <p:cNvCxnSpPr/>
                <p:nvPr/>
              </p:nvCxnSpPr>
              <p:spPr>
                <a:xfrm>
                  <a:off x="3212481" y="5435340"/>
                  <a:ext cx="334225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70" name="Elemento grafico 69" descr="Badge 1 contorno">
                <a:extLst>
                  <a:ext uri="{FF2B5EF4-FFF2-40B4-BE49-F238E27FC236}">
                    <a16:creationId xmlns:a16="http://schemas.microsoft.com/office/drawing/2014/main" id="{67B78A67-E8BB-0E29-55B0-78742F9192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3603985" y="1933227"/>
                <a:ext cx="334610" cy="334610"/>
              </a:xfrm>
              <a:prstGeom prst="rect">
                <a:avLst/>
              </a:prstGeom>
            </p:spPr>
          </p:pic>
          <p:pic>
            <p:nvPicPr>
              <p:cNvPr id="77" name="Elemento grafico 76" descr="Badge contorno">
                <a:extLst>
                  <a:ext uri="{FF2B5EF4-FFF2-40B4-BE49-F238E27FC236}">
                    <a16:creationId xmlns:a16="http://schemas.microsoft.com/office/drawing/2014/main" id="{5E86213E-9085-CCAB-3569-697E67F5AB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3603985" y="3105287"/>
                <a:ext cx="334800" cy="334800"/>
              </a:xfrm>
              <a:prstGeom prst="rect">
                <a:avLst/>
              </a:prstGeom>
            </p:spPr>
          </p:pic>
          <p:pic>
            <p:nvPicPr>
              <p:cNvPr id="78" name="Elemento grafico 77" descr="Badge 3 contorno">
                <a:extLst>
                  <a:ext uri="{FF2B5EF4-FFF2-40B4-BE49-F238E27FC236}">
                    <a16:creationId xmlns:a16="http://schemas.microsoft.com/office/drawing/2014/main" id="{CA482D1D-9D67-5474-CE77-8BCF58DFD4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3603795" y="4329997"/>
                <a:ext cx="334800" cy="334800"/>
              </a:xfrm>
              <a:prstGeom prst="rect">
                <a:avLst/>
              </a:prstGeom>
            </p:spPr>
          </p:pic>
          <p:sp>
            <p:nvSpPr>
              <p:cNvPr id="79" name="CasellaDiTesto 78">
                <a:extLst>
                  <a:ext uri="{FF2B5EF4-FFF2-40B4-BE49-F238E27FC236}">
                    <a16:creationId xmlns:a16="http://schemas.microsoft.com/office/drawing/2014/main" id="{CC433660-2EF2-8CBF-6A64-77BA5CCF448B}"/>
                  </a:ext>
                </a:extLst>
              </p:cNvPr>
              <p:cNvSpPr txBox="1"/>
              <p:nvPr/>
            </p:nvSpPr>
            <p:spPr>
              <a:xfrm>
                <a:off x="4188377" y="1803776"/>
                <a:ext cx="231301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b="1" u="sng" dirty="0">
                    <a:latin typeface="Bodoni MT" panose="02070603080606020203" pitchFamily="18" charset="0"/>
                  </a:rPr>
                  <a:t>Miglior gradimento </a:t>
                </a:r>
                <a:r>
                  <a:rPr lang="it-IT" sz="1600" dirty="0">
                    <a:latin typeface="Bodoni MT" panose="02070603080606020203" pitchFamily="18" charset="0"/>
                  </a:rPr>
                  <a:t>piano di svezzamento alternativo</a:t>
                </a:r>
              </a:p>
              <a:p>
                <a:pPr algn="ctr"/>
                <a:r>
                  <a:rPr lang="it-IT" sz="1600" dirty="0">
                    <a:latin typeface="Bodoni MT" panose="02070603080606020203" pitchFamily="18" charset="0"/>
                  </a:rPr>
                  <a:t>(prime 4 settimane)</a:t>
                </a:r>
              </a:p>
            </p:txBody>
          </p:sp>
          <p:sp>
            <p:nvSpPr>
              <p:cNvPr id="80" name="CasellaDiTesto 79">
                <a:extLst>
                  <a:ext uri="{FF2B5EF4-FFF2-40B4-BE49-F238E27FC236}">
                    <a16:creationId xmlns:a16="http://schemas.microsoft.com/office/drawing/2014/main" id="{1076E3A6-8749-5147-6A1D-F2486F66AEF7}"/>
                  </a:ext>
                </a:extLst>
              </p:cNvPr>
              <p:cNvSpPr txBox="1"/>
              <p:nvPr/>
            </p:nvSpPr>
            <p:spPr>
              <a:xfrm>
                <a:off x="4190045" y="3078186"/>
                <a:ext cx="27225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b="1" u="sng" dirty="0">
                    <a:latin typeface="Bodoni MT" panose="02070603080606020203" pitchFamily="18" charset="0"/>
                  </a:rPr>
                  <a:t>Adeguatezza nutrizionale</a:t>
                </a:r>
              </a:p>
              <a:p>
                <a:pPr algn="ctr"/>
                <a:r>
                  <a:rPr lang="it-IT" sz="1600" dirty="0">
                    <a:latin typeface="Bodoni MT" panose="02070603080606020203" pitchFamily="18" charset="0"/>
                  </a:rPr>
                  <a:t>comparabile allo standard con miglior apporto proteico</a:t>
                </a:r>
              </a:p>
            </p:txBody>
          </p:sp>
          <p:sp>
            <p:nvSpPr>
              <p:cNvPr id="81" name="Rettangolo 80">
                <a:extLst>
                  <a:ext uri="{FF2B5EF4-FFF2-40B4-BE49-F238E27FC236}">
                    <a16:creationId xmlns:a16="http://schemas.microsoft.com/office/drawing/2014/main" id="{397991A2-82C7-0ECF-3DFA-9EBBF940A2FE}"/>
                  </a:ext>
                </a:extLst>
              </p:cNvPr>
              <p:cNvSpPr/>
              <p:nvPr/>
            </p:nvSpPr>
            <p:spPr>
              <a:xfrm>
                <a:off x="4188377" y="1779108"/>
                <a:ext cx="2405067" cy="1143926"/>
              </a:xfrm>
              <a:prstGeom prst="rect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2" name="Rettangolo 81">
                <a:extLst>
                  <a:ext uri="{FF2B5EF4-FFF2-40B4-BE49-F238E27FC236}">
                    <a16:creationId xmlns:a16="http://schemas.microsoft.com/office/drawing/2014/main" id="{082115BA-5765-8750-B297-46FD4E0B91F9}"/>
                  </a:ext>
                </a:extLst>
              </p:cNvPr>
              <p:cNvSpPr/>
              <p:nvPr/>
            </p:nvSpPr>
            <p:spPr>
              <a:xfrm>
                <a:off x="4183171" y="3054449"/>
                <a:ext cx="2729431" cy="914615"/>
              </a:xfrm>
              <a:prstGeom prst="rect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3" name="CasellaDiTesto 82">
                <a:extLst>
                  <a:ext uri="{FF2B5EF4-FFF2-40B4-BE49-F238E27FC236}">
                    <a16:creationId xmlns:a16="http://schemas.microsoft.com/office/drawing/2014/main" id="{6063CA6D-79A9-FB8E-95A2-64731DEDD571}"/>
                  </a:ext>
                </a:extLst>
              </p:cNvPr>
              <p:cNvSpPr txBox="1"/>
              <p:nvPr/>
            </p:nvSpPr>
            <p:spPr>
              <a:xfrm>
                <a:off x="4183172" y="4152691"/>
                <a:ext cx="219781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b="1" u="sng" dirty="0">
                    <a:latin typeface="Bodoni MT" panose="02070603080606020203" pitchFamily="18" charset="0"/>
                  </a:rPr>
                  <a:t>Composizione corporea e calo ponderale</a:t>
                </a:r>
                <a:r>
                  <a:rPr lang="it-IT" sz="1600" b="1" dirty="0">
                    <a:latin typeface="Bodoni MT" panose="02070603080606020203" pitchFamily="18" charset="0"/>
                  </a:rPr>
                  <a:t> </a:t>
                </a:r>
              </a:p>
              <a:p>
                <a:pPr algn="ctr"/>
                <a:r>
                  <a:rPr lang="it-IT" sz="1600" dirty="0">
                    <a:latin typeface="Bodoni MT" panose="02070603080606020203" pitchFamily="18" charset="0"/>
                  </a:rPr>
                  <a:t>comparabile rispetto allo standard</a:t>
                </a:r>
              </a:p>
            </p:txBody>
          </p:sp>
          <p:sp>
            <p:nvSpPr>
              <p:cNvPr id="84" name="Rettangolo 83">
                <a:extLst>
                  <a:ext uri="{FF2B5EF4-FFF2-40B4-BE49-F238E27FC236}">
                    <a16:creationId xmlns:a16="http://schemas.microsoft.com/office/drawing/2014/main" id="{E3E1DA40-56BD-657A-8154-8BE74C94B224}"/>
                  </a:ext>
                </a:extLst>
              </p:cNvPr>
              <p:cNvSpPr/>
              <p:nvPr/>
            </p:nvSpPr>
            <p:spPr>
              <a:xfrm>
                <a:off x="4190046" y="4138696"/>
                <a:ext cx="2190946" cy="1154272"/>
              </a:xfrm>
              <a:prstGeom prst="rect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94" name="Gruppo 93">
            <a:extLst>
              <a:ext uri="{FF2B5EF4-FFF2-40B4-BE49-F238E27FC236}">
                <a16:creationId xmlns:a16="http://schemas.microsoft.com/office/drawing/2014/main" id="{21584390-91EF-7435-8229-691753B50B3D}"/>
              </a:ext>
            </a:extLst>
          </p:cNvPr>
          <p:cNvGrpSpPr/>
          <p:nvPr/>
        </p:nvGrpSpPr>
        <p:grpSpPr>
          <a:xfrm>
            <a:off x="5328546" y="154406"/>
            <a:ext cx="6322142" cy="1419977"/>
            <a:chOff x="5065792" y="154406"/>
            <a:chExt cx="6322142" cy="1419977"/>
          </a:xfrm>
        </p:grpSpPr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03F8291F-A716-AFA1-DB94-4E4A47C8B1F6}"/>
                </a:ext>
              </a:extLst>
            </p:cNvPr>
            <p:cNvGrpSpPr/>
            <p:nvPr/>
          </p:nvGrpSpPr>
          <p:grpSpPr>
            <a:xfrm>
              <a:off x="5065792" y="1071221"/>
              <a:ext cx="6322142" cy="503162"/>
              <a:chOff x="2925096" y="509438"/>
              <a:chExt cx="6322142" cy="503162"/>
            </a:xfrm>
          </p:grpSpPr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E64A530F-72F2-289B-95F8-125240B7E2C4}"/>
                  </a:ext>
                </a:extLst>
              </p:cNvPr>
              <p:cNvSpPr txBox="1"/>
              <p:nvPr/>
            </p:nvSpPr>
            <p:spPr>
              <a:xfrm>
                <a:off x="2925096" y="509438"/>
                <a:ext cx="63221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pc="300" dirty="0">
                    <a:solidFill>
                      <a:srgbClr val="0070C0"/>
                    </a:solidFill>
                    <a:latin typeface="Amasis MT Pro Medium" panose="02040604050005020304" pitchFamily="18" charset="0"/>
                    <a:ea typeface="ADLaM Display" panose="020F0502020204030204" pitchFamily="2" charset="0"/>
                    <a:cs typeface="ADLaM Display" panose="020F0502020204030204" pitchFamily="2" charset="0"/>
                  </a:rPr>
                  <a:t>OBIETTIVI FUTURI</a:t>
                </a:r>
              </a:p>
            </p:txBody>
          </p:sp>
          <p:cxnSp>
            <p:nvCxnSpPr>
              <p:cNvPr id="6" name="Connettore diritto 5">
                <a:extLst>
                  <a:ext uri="{FF2B5EF4-FFF2-40B4-BE49-F238E27FC236}">
                    <a16:creationId xmlns:a16="http://schemas.microsoft.com/office/drawing/2014/main" id="{A2A02E5B-146D-A38C-D047-DE1BEA09E9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6861" y="1012600"/>
                <a:ext cx="1848465" cy="0"/>
              </a:xfrm>
              <a:prstGeom prst="line">
                <a:avLst/>
              </a:prstGeom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90" name="Elemento grafico 89" descr="Tiro a segno contorno">
              <a:extLst>
                <a:ext uri="{FF2B5EF4-FFF2-40B4-BE49-F238E27FC236}">
                  <a16:creationId xmlns:a16="http://schemas.microsoft.com/office/drawing/2014/main" id="{61DEA22D-0886-A4A1-CC46-6E3D99F67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7734589" y="154406"/>
              <a:ext cx="914400" cy="914400"/>
            </a:xfrm>
            <a:prstGeom prst="rect">
              <a:avLst/>
            </a:prstGeom>
          </p:spPr>
        </p:pic>
      </p:grpSp>
      <p:grpSp>
        <p:nvGrpSpPr>
          <p:cNvPr id="93" name="Gruppo 92">
            <a:extLst>
              <a:ext uri="{FF2B5EF4-FFF2-40B4-BE49-F238E27FC236}">
                <a16:creationId xmlns:a16="http://schemas.microsoft.com/office/drawing/2014/main" id="{2E26BD5A-E972-47C2-8F24-E099107B427E}"/>
              </a:ext>
            </a:extLst>
          </p:cNvPr>
          <p:cNvGrpSpPr/>
          <p:nvPr/>
        </p:nvGrpSpPr>
        <p:grpSpPr>
          <a:xfrm>
            <a:off x="211497" y="184978"/>
            <a:ext cx="6322142" cy="1389405"/>
            <a:chOff x="211497" y="184978"/>
            <a:chExt cx="6322142" cy="1389405"/>
          </a:xfrm>
        </p:grpSpPr>
        <p:grpSp>
          <p:nvGrpSpPr>
            <p:cNvPr id="71" name="Gruppo 70">
              <a:extLst>
                <a:ext uri="{FF2B5EF4-FFF2-40B4-BE49-F238E27FC236}">
                  <a16:creationId xmlns:a16="http://schemas.microsoft.com/office/drawing/2014/main" id="{E7B80871-5A89-F9C9-0889-2E679CD91AE8}"/>
                </a:ext>
              </a:extLst>
            </p:cNvPr>
            <p:cNvGrpSpPr/>
            <p:nvPr/>
          </p:nvGrpSpPr>
          <p:grpSpPr>
            <a:xfrm>
              <a:off x="211497" y="1071221"/>
              <a:ext cx="6322142" cy="503162"/>
              <a:chOff x="2925096" y="509438"/>
              <a:chExt cx="6322142" cy="503162"/>
            </a:xfrm>
          </p:grpSpPr>
          <p:sp>
            <p:nvSpPr>
              <p:cNvPr id="72" name="CasellaDiTesto 71">
                <a:extLst>
                  <a:ext uri="{FF2B5EF4-FFF2-40B4-BE49-F238E27FC236}">
                    <a16:creationId xmlns:a16="http://schemas.microsoft.com/office/drawing/2014/main" id="{DF2623E8-0BD6-904D-4F0F-54DE9F943E54}"/>
                  </a:ext>
                </a:extLst>
              </p:cNvPr>
              <p:cNvSpPr txBox="1"/>
              <p:nvPr/>
            </p:nvSpPr>
            <p:spPr>
              <a:xfrm>
                <a:off x="2925096" y="509438"/>
                <a:ext cx="63221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pc="300" dirty="0">
                    <a:solidFill>
                      <a:srgbClr val="0070C0"/>
                    </a:solidFill>
                    <a:latin typeface="Amasis MT Pro Medium" panose="02040604050005020304" pitchFamily="18" charset="0"/>
                    <a:ea typeface="ADLaM Display" panose="020F0502020204030204" pitchFamily="2" charset="0"/>
                    <a:cs typeface="ADLaM Display" panose="020F0502020204030204" pitchFamily="2" charset="0"/>
                  </a:rPr>
                  <a:t>CONCLUSIONI</a:t>
                </a:r>
              </a:p>
            </p:txBody>
          </p:sp>
          <p:cxnSp>
            <p:nvCxnSpPr>
              <p:cNvPr id="73" name="Connettore diritto 72">
                <a:extLst>
                  <a:ext uri="{FF2B5EF4-FFF2-40B4-BE49-F238E27FC236}">
                    <a16:creationId xmlns:a16="http://schemas.microsoft.com/office/drawing/2014/main" id="{2479A070-3918-F516-84EC-499AB8BAB4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6861" y="1012600"/>
                <a:ext cx="1848465" cy="0"/>
              </a:xfrm>
              <a:prstGeom prst="line">
                <a:avLst/>
              </a:prstGeom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92" name="Elemento grafico 91" descr="Presentazione con elenco di controllo contorno">
              <a:extLst>
                <a:ext uri="{FF2B5EF4-FFF2-40B4-BE49-F238E27FC236}">
                  <a16:creationId xmlns:a16="http://schemas.microsoft.com/office/drawing/2014/main" id="{5E6FA02B-5735-1F02-12AD-41C97FBC0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885555" y="184978"/>
              <a:ext cx="914400" cy="914400"/>
            </a:xfrm>
            <a:prstGeom prst="rect">
              <a:avLst/>
            </a:prstGeom>
          </p:spPr>
        </p:pic>
      </p:grpSp>
      <p:pic>
        <p:nvPicPr>
          <p:cNvPr id="96" name="Elemento grafico 95" descr="Gruppo di persone con riempimento a tinta unita">
            <a:extLst>
              <a:ext uri="{FF2B5EF4-FFF2-40B4-BE49-F238E27FC236}">
                <a16:creationId xmlns:a16="http://schemas.microsoft.com/office/drawing/2014/main" id="{687CD5F3-E01B-CB0D-BC1C-B75F712CE09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408758" y="1852210"/>
            <a:ext cx="1394863" cy="1394863"/>
          </a:xfrm>
          <a:prstGeom prst="rect">
            <a:avLst/>
          </a:prstGeom>
        </p:spPr>
      </p:pic>
      <p:pic>
        <p:nvPicPr>
          <p:cNvPr id="102" name="Elemento grafico 101" descr="Freccia a destra con riempimento a tinta unita">
            <a:extLst>
              <a:ext uri="{FF2B5EF4-FFF2-40B4-BE49-F238E27FC236}">
                <a16:creationId xmlns:a16="http://schemas.microsoft.com/office/drawing/2014/main" id="{EBCBC8D2-FE9A-C5AA-6591-A916BCF33FC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830124" y="2342282"/>
            <a:ext cx="413234" cy="413234"/>
          </a:xfrm>
          <a:prstGeom prst="rect">
            <a:avLst/>
          </a:prstGeom>
        </p:spPr>
      </p:pic>
      <p:sp>
        <p:nvSpPr>
          <p:cNvPr id="103" name="CasellaDiTesto 102">
            <a:extLst>
              <a:ext uri="{FF2B5EF4-FFF2-40B4-BE49-F238E27FC236}">
                <a16:creationId xmlns:a16="http://schemas.microsoft.com/office/drawing/2014/main" id="{927E5A11-1B27-8209-D50B-8E4A2B81728C}"/>
              </a:ext>
            </a:extLst>
          </p:cNvPr>
          <p:cNvSpPr txBox="1"/>
          <p:nvPr/>
        </p:nvSpPr>
        <p:spPr>
          <a:xfrm>
            <a:off x="9417140" y="1897600"/>
            <a:ext cx="2313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u="sng" dirty="0">
                <a:latin typeface="Bodoni MT" panose="02070603080606020203" pitchFamily="18" charset="0"/>
              </a:rPr>
              <a:t>Dimensione campionaria più ampia:</a:t>
            </a:r>
            <a:endParaRPr lang="it-IT" sz="1600" b="1" dirty="0">
              <a:latin typeface="Bodoni MT" panose="02070603080606020203" pitchFamily="18" charset="0"/>
            </a:endParaRPr>
          </a:p>
          <a:p>
            <a:pPr algn="ctr"/>
            <a:r>
              <a:rPr lang="it-IT" sz="1600" dirty="0">
                <a:latin typeface="Bodoni MT" panose="02070603080606020203" pitchFamily="18" charset="0"/>
              </a:rPr>
              <a:t>per rilevare differenze significative fra i due piani di svezzamento</a:t>
            </a:r>
          </a:p>
        </p:txBody>
      </p:sp>
      <p:grpSp>
        <p:nvGrpSpPr>
          <p:cNvPr id="128" name="Gruppo 127">
            <a:extLst>
              <a:ext uri="{FF2B5EF4-FFF2-40B4-BE49-F238E27FC236}">
                <a16:creationId xmlns:a16="http://schemas.microsoft.com/office/drawing/2014/main" id="{5D6C5468-AE7B-9E72-277D-1A268CE481BE}"/>
              </a:ext>
            </a:extLst>
          </p:cNvPr>
          <p:cNvGrpSpPr/>
          <p:nvPr/>
        </p:nvGrpSpPr>
        <p:grpSpPr>
          <a:xfrm>
            <a:off x="7109203" y="3338785"/>
            <a:ext cx="1936994" cy="2920366"/>
            <a:chOff x="7106791" y="3458486"/>
            <a:chExt cx="1936994" cy="2920366"/>
          </a:xfrm>
        </p:grpSpPr>
        <p:grpSp>
          <p:nvGrpSpPr>
            <p:cNvPr id="113" name="Gruppo 112">
              <a:extLst>
                <a:ext uri="{FF2B5EF4-FFF2-40B4-BE49-F238E27FC236}">
                  <a16:creationId xmlns:a16="http://schemas.microsoft.com/office/drawing/2014/main" id="{86680833-AFC6-C5DF-CAA3-9C0317DFDD71}"/>
                </a:ext>
              </a:extLst>
            </p:cNvPr>
            <p:cNvGrpSpPr/>
            <p:nvPr/>
          </p:nvGrpSpPr>
          <p:grpSpPr>
            <a:xfrm>
              <a:off x="7106791" y="3458486"/>
              <a:ext cx="1936994" cy="2920366"/>
              <a:chOff x="7201494" y="3458484"/>
              <a:chExt cx="1842294" cy="3138455"/>
            </a:xfrm>
          </p:grpSpPr>
          <p:pic>
            <p:nvPicPr>
              <p:cNvPr id="107" name="Immagine 106" descr="Immagine che contiene arte&#10;&#10;Descrizione generata automaticamente">
                <a:extLst>
                  <a:ext uri="{FF2B5EF4-FFF2-40B4-BE49-F238E27FC236}">
                    <a16:creationId xmlns:a16="http://schemas.microsoft.com/office/drawing/2014/main" id="{EAD4E48E-88FE-46AB-5A69-1FCE986700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1494" y="3458484"/>
                <a:ext cx="1842294" cy="2889053"/>
              </a:xfrm>
              <a:prstGeom prst="rect">
                <a:avLst/>
              </a:prstGeom>
            </p:spPr>
          </p:pic>
          <p:sp>
            <p:nvSpPr>
              <p:cNvPr id="108" name="CasellaDiTesto 107">
                <a:extLst>
                  <a:ext uri="{FF2B5EF4-FFF2-40B4-BE49-F238E27FC236}">
                    <a16:creationId xmlns:a16="http://schemas.microsoft.com/office/drawing/2014/main" id="{2CC6A636-11EB-6B27-6756-C382A10B1CA4}"/>
                  </a:ext>
                </a:extLst>
              </p:cNvPr>
              <p:cNvSpPr txBox="1"/>
              <p:nvPr/>
            </p:nvSpPr>
            <p:spPr>
              <a:xfrm>
                <a:off x="7290447" y="5568081"/>
                <a:ext cx="637737" cy="279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050" dirty="0">
                    <a:solidFill>
                      <a:srgbClr val="4F58A6"/>
                    </a:solidFill>
                    <a:latin typeface="Amasis MT Pro Medium" panose="02040604050005020304" pitchFamily="18" charset="0"/>
                  </a:rPr>
                  <a:t>Amaro</a:t>
                </a:r>
              </a:p>
            </p:txBody>
          </p:sp>
          <p:sp>
            <p:nvSpPr>
              <p:cNvPr id="110" name="CasellaDiTesto 109">
                <a:extLst>
                  <a:ext uri="{FF2B5EF4-FFF2-40B4-BE49-F238E27FC236}">
                    <a16:creationId xmlns:a16="http://schemas.microsoft.com/office/drawing/2014/main" id="{EE8C8FE9-ED68-FC4A-1746-66F0630DA246}"/>
                  </a:ext>
                </a:extLst>
              </p:cNvPr>
              <p:cNvSpPr txBox="1"/>
              <p:nvPr/>
            </p:nvSpPr>
            <p:spPr>
              <a:xfrm>
                <a:off x="7313589" y="5706687"/>
                <a:ext cx="637737" cy="499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050" dirty="0">
                    <a:solidFill>
                      <a:srgbClr val="77AE52"/>
                    </a:solidFill>
                    <a:latin typeface="Amasis MT Pro Medium" panose="02040604050005020304" pitchFamily="18" charset="0"/>
                  </a:rPr>
                  <a:t>Aspro</a:t>
                </a:r>
              </a:p>
            </p:txBody>
          </p:sp>
          <p:sp>
            <p:nvSpPr>
              <p:cNvPr id="112" name="CasellaDiTesto 111">
                <a:extLst>
                  <a:ext uri="{FF2B5EF4-FFF2-40B4-BE49-F238E27FC236}">
                    <a16:creationId xmlns:a16="http://schemas.microsoft.com/office/drawing/2014/main" id="{EADCAA38-B1B5-6366-017E-F53C37AE24F6}"/>
                  </a:ext>
                </a:extLst>
              </p:cNvPr>
              <p:cNvSpPr txBox="1"/>
              <p:nvPr/>
            </p:nvSpPr>
            <p:spPr>
              <a:xfrm>
                <a:off x="7321883" y="6097788"/>
                <a:ext cx="637737" cy="499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050" dirty="0">
                    <a:solidFill>
                      <a:srgbClr val="FF0000"/>
                    </a:solidFill>
                    <a:latin typeface="Amasis MT Pro Medium" panose="02040604050005020304" pitchFamily="18" charset="0"/>
                  </a:rPr>
                  <a:t>Dolce</a:t>
                </a:r>
              </a:p>
            </p:txBody>
          </p:sp>
        </p:grpSp>
        <p:sp>
          <p:nvSpPr>
            <p:cNvPr id="109" name="CasellaDiTesto 108">
              <a:extLst>
                <a:ext uri="{FF2B5EF4-FFF2-40B4-BE49-F238E27FC236}">
                  <a16:creationId xmlns:a16="http://schemas.microsoft.com/office/drawing/2014/main" id="{018FA8D4-8138-D4C0-A147-43CFAEE24F3B}"/>
                </a:ext>
              </a:extLst>
            </p:cNvPr>
            <p:cNvSpPr txBox="1"/>
            <p:nvPr/>
          </p:nvSpPr>
          <p:spPr>
            <a:xfrm>
              <a:off x="7206673" y="5671522"/>
              <a:ext cx="63773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dirty="0">
                  <a:solidFill>
                    <a:srgbClr val="F3D92E"/>
                  </a:solidFill>
                  <a:latin typeface="Amasis MT Pro Medium" panose="02040604050005020304" pitchFamily="18" charset="0"/>
                </a:rPr>
                <a:t>Umami</a:t>
              </a:r>
            </a:p>
          </p:txBody>
        </p:sp>
        <p:sp>
          <p:nvSpPr>
            <p:cNvPr id="111" name="CasellaDiTesto 110">
              <a:extLst>
                <a:ext uri="{FF2B5EF4-FFF2-40B4-BE49-F238E27FC236}">
                  <a16:creationId xmlns:a16="http://schemas.microsoft.com/office/drawing/2014/main" id="{E666CDFC-D58B-4930-963F-E1B0DEC68671}"/>
                </a:ext>
              </a:extLst>
            </p:cNvPr>
            <p:cNvSpPr txBox="1"/>
            <p:nvPr/>
          </p:nvSpPr>
          <p:spPr>
            <a:xfrm>
              <a:off x="7240889" y="5792581"/>
              <a:ext cx="63773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dirty="0">
                  <a:solidFill>
                    <a:srgbClr val="A554A0"/>
                  </a:solidFill>
                  <a:latin typeface="Amasis MT Pro Medium" panose="02040604050005020304" pitchFamily="18" charset="0"/>
                </a:rPr>
                <a:t>Salato</a:t>
              </a:r>
            </a:p>
          </p:txBody>
        </p:sp>
      </p:grpSp>
      <p:pic>
        <p:nvPicPr>
          <p:cNvPr id="114" name="Elemento grafico 113" descr="Freccia a destra con riempimento a tinta unita">
            <a:extLst>
              <a:ext uri="{FF2B5EF4-FFF2-40B4-BE49-F238E27FC236}">
                <a16:creationId xmlns:a16="http://schemas.microsoft.com/office/drawing/2014/main" id="{988F1DDC-63AC-E034-029E-5CF0B6A36CE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083169" y="3942659"/>
            <a:ext cx="413234" cy="413234"/>
          </a:xfrm>
          <a:prstGeom prst="rect">
            <a:avLst/>
          </a:prstGeom>
        </p:spPr>
      </p:pic>
      <p:grpSp>
        <p:nvGrpSpPr>
          <p:cNvPr id="129" name="Gruppo 128">
            <a:extLst>
              <a:ext uri="{FF2B5EF4-FFF2-40B4-BE49-F238E27FC236}">
                <a16:creationId xmlns:a16="http://schemas.microsoft.com/office/drawing/2014/main" id="{B5F86826-0D77-05A9-7884-96E7F4FA5698}"/>
              </a:ext>
            </a:extLst>
          </p:cNvPr>
          <p:cNvGrpSpPr/>
          <p:nvPr/>
        </p:nvGrpSpPr>
        <p:grpSpPr>
          <a:xfrm>
            <a:off x="8952848" y="4823397"/>
            <a:ext cx="2738945" cy="1214729"/>
            <a:chOff x="8454543" y="5426913"/>
            <a:chExt cx="2589642" cy="1149898"/>
          </a:xfrm>
        </p:grpSpPr>
        <p:pic>
          <p:nvPicPr>
            <p:cNvPr id="118" name="Immagine 117">
              <a:extLst>
                <a:ext uri="{FF2B5EF4-FFF2-40B4-BE49-F238E27FC236}">
                  <a16:creationId xmlns:a16="http://schemas.microsoft.com/office/drawing/2014/main" id="{06724622-6F02-5036-1EB7-ED4556B07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9211879" y="5995057"/>
              <a:ext cx="877920" cy="581754"/>
            </a:xfrm>
            <a:prstGeom prst="rect">
              <a:avLst/>
            </a:prstGeom>
          </p:spPr>
        </p:pic>
        <p:pic>
          <p:nvPicPr>
            <p:cNvPr id="120" name="Immagine 119">
              <a:extLst>
                <a:ext uri="{FF2B5EF4-FFF2-40B4-BE49-F238E27FC236}">
                  <a16:creationId xmlns:a16="http://schemas.microsoft.com/office/drawing/2014/main" id="{4EBAEC77-8F44-0868-F271-D1E12458B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9492019" y="5436267"/>
              <a:ext cx="1086779" cy="555202"/>
            </a:xfrm>
            <a:prstGeom prst="rect">
              <a:avLst/>
            </a:prstGeom>
          </p:spPr>
        </p:pic>
        <p:pic>
          <p:nvPicPr>
            <p:cNvPr id="122" name="Immagine 121">
              <a:extLst>
                <a:ext uri="{FF2B5EF4-FFF2-40B4-BE49-F238E27FC236}">
                  <a16:creationId xmlns:a16="http://schemas.microsoft.com/office/drawing/2014/main" id="{0DC8602E-911C-5E33-8571-0C1CFD880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8454543" y="5426913"/>
              <a:ext cx="1059339" cy="597682"/>
            </a:xfrm>
            <a:prstGeom prst="rect">
              <a:avLst/>
            </a:prstGeom>
          </p:spPr>
        </p:pic>
        <p:pic>
          <p:nvPicPr>
            <p:cNvPr id="124" name="Immagine 123">
              <a:extLst>
                <a:ext uri="{FF2B5EF4-FFF2-40B4-BE49-F238E27FC236}">
                  <a16:creationId xmlns:a16="http://schemas.microsoft.com/office/drawing/2014/main" id="{03DAAF6A-500B-7ACB-F1EE-DC144B82B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0149276" y="5777469"/>
              <a:ext cx="894909" cy="721550"/>
            </a:xfrm>
            <a:prstGeom prst="rect">
              <a:avLst/>
            </a:prstGeom>
          </p:spPr>
        </p:pic>
      </p:grpSp>
      <p:sp>
        <p:nvSpPr>
          <p:cNvPr id="125" name="CasellaDiTesto 124">
            <a:extLst>
              <a:ext uri="{FF2B5EF4-FFF2-40B4-BE49-F238E27FC236}">
                <a16:creationId xmlns:a16="http://schemas.microsoft.com/office/drawing/2014/main" id="{A683D6CD-631B-AFBA-B640-0B8A3D7D724A}"/>
              </a:ext>
            </a:extLst>
          </p:cNvPr>
          <p:cNvSpPr txBox="1"/>
          <p:nvPr/>
        </p:nvSpPr>
        <p:spPr>
          <a:xfrm>
            <a:off x="9363896" y="3442828"/>
            <a:ext cx="2636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Bodoni MT" panose="02070603080606020203" pitchFamily="18" charset="0"/>
              </a:rPr>
              <a:t>Approfondire i</a:t>
            </a:r>
            <a:r>
              <a:rPr lang="it-IT" sz="1600" b="1" u="sng" dirty="0">
                <a:latin typeface="Bodoni MT" panose="02070603080606020203" pitchFamily="18" charset="0"/>
              </a:rPr>
              <a:t> meccanismi biochimici</a:t>
            </a:r>
            <a:r>
              <a:rPr lang="it-IT" sz="1600" dirty="0">
                <a:latin typeface="Bodoni MT" panose="02070603080606020203" pitchFamily="18" charset="0"/>
              </a:rPr>
              <a:t> e studiare gli </a:t>
            </a:r>
            <a:r>
              <a:rPr lang="it-IT" sz="1600" b="1" u="sng" dirty="0">
                <a:latin typeface="Bodoni MT" panose="02070603080606020203" pitchFamily="18" charset="0"/>
              </a:rPr>
              <a:t>enzimi</a:t>
            </a:r>
            <a:r>
              <a:rPr lang="it-IT" sz="1600" dirty="0">
                <a:latin typeface="Bodoni MT" panose="02070603080606020203" pitchFamily="18" charset="0"/>
              </a:rPr>
              <a:t> potenzialmente coinvolti nell’</a:t>
            </a:r>
            <a:r>
              <a:rPr lang="it-IT" sz="1600" b="1" u="sng" dirty="0">
                <a:latin typeface="Bodoni MT" panose="02070603080606020203" pitchFamily="18" charset="0"/>
              </a:rPr>
              <a:t>alterazione gustativa post-bariatrica</a:t>
            </a:r>
            <a:endParaRPr lang="it-IT" sz="1600" b="1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154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Connettore diritto 90">
            <a:extLst>
              <a:ext uri="{FF2B5EF4-FFF2-40B4-BE49-F238E27FC236}">
                <a16:creationId xmlns:a16="http://schemas.microsoft.com/office/drawing/2014/main" id="{227498C5-2298-093B-7F36-545B9F16C881}"/>
              </a:ext>
            </a:extLst>
          </p:cNvPr>
          <p:cNvCxnSpPr/>
          <p:nvPr/>
        </p:nvCxnSpPr>
        <p:spPr>
          <a:xfrm>
            <a:off x="3092247" y="1439421"/>
            <a:ext cx="0" cy="163895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3C6BEB31-F07C-6296-B270-C399442F6332}"/>
              </a:ext>
            </a:extLst>
          </p:cNvPr>
          <p:cNvCxnSpPr>
            <a:cxnSpLocks/>
          </p:cNvCxnSpPr>
          <p:nvPr/>
        </p:nvCxnSpPr>
        <p:spPr>
          <a:xfrm>
            <a:off x="9173522" y="1444340"/>
            <a:ext cx="0" cy="163895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1" name="Gruppo 70">
            <a:extLst>
              <a:ext uri="{FF2B5EF4-FFF2-40B4-BE49-F238E27FC236}">
                <a16:creationId xmlns:a16="http://schemas.microsoft.com/office/drawing/2014/main" id="{E7B80871-5A89-F9C9-0889-2E679CD91AE8}"/>
              </a:ext>
            </a:extLst>
          </p:cNvPr>
          <p:cNvGrpSpPr/>
          <p:nvPr/>
        </p:nvGrpSpPr>
        <p:grpSpPr>
          <a:xfrm>
            <a:off x="2934929" y="422401"/>
            <a:ext cx="6322142" cy="428324"/>
            <a:chOff x="2934928" y="518963"/>
            <a:chExt cx="6322142" cy="428324"/>
          </a:xfrm>
        </p:grpSpPr>
        <p:sp>
          <p:nvSpPr>
            <p:cNvPr id="72" name="CasellaDiTesto 71">
              <a:extLst>
                <a:ext uri="{FF2B5EF4-FFF2-40B4-BE49-F238E27FC236}">
                  <a16:creationId xmlns:a16="http://schemas.microsoft.com/office/drawing/2014/main" id="{DF2623E8-0BD6-904D-4F0F-54DE9F943E54}"/>
                </a:ext>
              </a:extLst>
            </p:cNvPr>
            <p:cNvSpPr txBox="1"/>
            <p:nvPr/>
          </p:nvSpPr>
          <p:spPr>
            <a:xfrm>
              <a:off x="2934928" y="518963"/>
              <a:ext cx="6322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pc="300" dirty="0">
                  <a:solidFill>
                    <a:srgbClr val="0070C0"/>
                  </a:solidFill>
                  <a:latin typeface="Amasis MT Pro Medium" panose="02040604050005020304" pitchFamily="18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INTERVENTI DI CHIRURGIA BARIATRICA</a:t>
              </a:r>
            </a:p>
          </p:txBody>
        </p:sp>
        <p:cxnSp>
          <p:nvCxnSpPr>
            <p:cNvPr id="73" name="Connettore diritto 72">
              <a:extLst>
                <a:ext uri="{FF2B5EF4-FFF2-40B4-BE49-F238E27FC236}">
                  <a16:creationId xmlns:a16="http://schemas.microsoft.com/office/drawing/2014/main" id="{2479A070-3918-F516-84EC-499AB8BAB44E}"/>
                </a:ext>
              </a:extLst>
            </p:cNvPr>
            <p:cNvCxnSpPr>
              <a:cxnSpLocks/>
            </p:cNvCxnSpPr>
            <p:nvPr/>
          </p:nvCxnSpPr>
          <p:spPr>
            <a:xfrm>
              <a:off x="5161935" y="947287"/>
              <a:ext cx="1848465" cy="0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" name="Immagine 7" descr="Immagine che contiene clipart, disegno, cartone animato, illustrazione&#10;&#10;Descrizione generata automaticamente">
            <a:extLst>
              <a:ext uri="{FF2B5EF4-FFF2-40B4-BE49-F238E27FC236}">
                <a16:creationId xmlns:a16="http://schemas.microsoft.com/office/drawing/2014/main" id="{983E0914-C642-AB71-CA68-FD1281ECED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36" y="1795754"/>
            <a:ext cx="3471429" cy="432000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37" name="Immagine 36" descr="Immagine che contiene disegno, cartone animato, clipart, cuore&#10;&#10;Descrizione generata automaticamente">
            <a:extLst>
              <a:ext uri="{FF2B5EF4-FFF2-40B4-BE49-F238E27FC236}">
                <a16:creationId xmlns:a16="http://schemas.microsoft.com/office/drawing/2014/main" id="{7C35AD5F-ED90-256A-A388-BA7D09CB9F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08" y="1600665"/>
            <a:ext cx="3412315" cy="4406610"/>
          </a:xfrm>
          <a:prstGeom prst="rect">
            <a:avLst/>
          </a:prstGeom>
        </p:spPr>
      </p:pic>
      <p:cxnSp>
        <p:nvCxnSpPr>
          <p:cNvPr id="83" name="Connettore a gomito 82">
            <a:extLst>
              <a:ext uri="{FF2B5EF4-FFF2-40B4-BE49-F238E27FC236}">
                <a16:creationId xmlns:a16="http://schemas.microsoft.com/office/drawing/2014/main" id="{B91F2EC9-FF88-FF70-A828-F511934583C5}"/>
              </a:ext>
            </a:extLst>
          </p:cNvPr>
          <p:cNvCxnSpPr>
            <a:cxnSpLocks/>
          </p:cNvCxnSpPr>
          <p:nvPr/>
        </p:nvCxnSpPr>
        <p:spPr>
          <a:xfrm rot="10800000" flipV="1">
            <a:off x="3083766" y="850440"/>
            <a:ext cx="3012238" cy="595406"/>
          </a:xfrm>
          <a:prstGeom prst="bentConnector3">
            <a:avLst>
              <a:gd name="adj1" fmla="val 386"/>
            </a:avLst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41" name="Gruppo 140">
            <a:extLst>
              <a:ext uri="{FF2B5EF4-FFF2-40B4-BE49-F238E27FC236}">
                <a16:creationId xmlns:a16="http://schemas.microsoft.com/office/drawing/2014/main" id="{3DB0E727-F71B-25EF-5201-85BDC72E4EAC}"/>
              </a:ext>
            </a:extLst>
          </p:cNvPr>
          <p:cNvGrpSpPr/>
          <p:nvPr/>
        </p:nvGrpSpPr>
        <p:grpSpPr>
          <a:xfrm>
            <a:off x="4446505" y="1959642"/>
            <a:ext cx="2506073" cy="1621493"/>
            <a:chOff x="4388249" y="1780691"/>
            <a:chExt cx="2506073" cy="1621493"/>
          </a:xfrm>
        </p:grpSpPr>
        <p:pic>
          <p:nvPicPr>
            <p:cNvPr id="94" name="Immagine 93">
              <a:extLst>
                <a:ext uri="{FF2B5EF4-FFF2-40B4-BE49-F238E27FC236}">
                  <a16:creationId xmlns:a16="http://schemas.microsoft.com/office/drawing/2014/main" id="{825AFE04-7575-BFD4-1259-807BA5B8A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45678" y="1878530"/>
              <a:ext cx="440388" cy="565200"/>
            </a:xfrm>
            <a:prstGeom prst="rect">
              <a:avLst/>
            </a:prstGeom>
          </p:spPr>
        </p:pic>
        <p:sp>
          <p:nvSpPr>
            <p:cNvPr id="98" name="CasellaDiTesto 97">
              <a:extLst>
                <a:ext uri="{FF2B5EF4-FFF2-40B4-BE49-F238E27FC236}">
                  <a16:creationId xmlns:a16="http://schemas.microsoft.com/office/drawing/2014/main" id="{FA5866A7-B636-B7E4-B7FF-505C16E830B4}"/>
                </a:ext>
              </a:extLst>
            </p:cNvPr>
            <p:cNvSpPr txBox="1"/>
            <p:nvPr/>
          </p:nvSpPr>
          <p:spPr>
            <a:xfrm>
              <a:off x="4388249" y="2478854"/>
              <a:ext cx="25060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latin typeface="Bodoni MT" panose="02070603080606020203" pitchFamily="18" charset="0"/>
                  <a:ea typeface="UD Digi Kyokasho NK-B" panose="02020700000000000000" pitchFamily="18" charset="-128"/>
                </a:rPr>
                <a:t>Vertical Sleeve Gastrectomy</a:t>
              </a:r>
            </a:p>
            <a:p>
              <a:pPr algn="ctr"/>
              <a:r>
                <a:rPr lang="it-IT" dirty="0">
                  <a:latin typeface="Bodoni MT" panose="02070603080606020203" pitchFamily="18" charset="0"/>
                  <a:ea typeface="UD Digi Kyokasho NK-B" panose="02020700000000000000" pitchFamily="18" charset="-128"/>
                </a:rPr>
                <a:t>(VSG)</a:t>
              </a:r>
            </a:p>
          </p:txBody>
        </p:sp>
        <p:sp>
          <p:nvSpPr>
            <p:cNvPr id="138" name="Ovale 137">
              <a:extLst>
                <a:ext uri="{FF2B5EF4-FFF2-40B4-BE49-F238E27FC236}">
                  <a16:creationId xmlns:a16="http://schemas.microsoft.com/office/drawing/2014/main" id="{E560BACA-596D-97C6-08DB-0126905D6882}"/>
                </a:ext>
              </a:extLst>
            </p:cNvPr>
            <p:cNvSpPr/>
            <p:nvPr/>
          </p:nvSpPr>
          <p:spPr>
            <a:xfrm>
              <a:off x="5272575" y="1780691"/>
              <a:ext cx="737419" cy="737419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43" name="Gruppo 142">
            <a:extLst>
              <a:ext uri="{FF2B5EF4-FFF2-40B4-BE49-F238E27FC236}">
                <a16:creationId xmlns:a16="http://schemas.microsoft.com/office/drawing/2014/main" id="{C3595323-4CE3-9C5E-DD1F-0DC736A3E309}"/>
              </a:ext>
            </a:extLst>
          </p:cNvPr>
          <p:cNvGrpSpPr/>
          <p:nvPr/>
        </p:nvGrpSpPr>
        <p:grpSpPr>
          <a:xfrm>
            <a:off x="5999700" y="4316364"/>
            <a:ext cx="2069113" cy="1623444"/>
            <a:chOff x="5886066" y="4289197"/>
            <a:chExt cx="2069113" cy="1623444"/>
          </a:xfrm>
        </p:grpSpPr>
        <p:pic>
          <p:nvPicPr>
            <p:cNvPr id="96" name="Immagine 95">
              <a:extLst>
                <a:ext uri="{FF2B5EF4-FFF2-40B4-BE49-F238E27FC236}">
                  <a16:creationId xmlns:a16="http://schemas.microsoft.com/office/drawing/2014/main" id="{00E77895-65C5-67D2-7FD7-2DB274109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82586" y="4383214"/>
              <a:ext cx="476075" cy="565200"/>
            </a:xfrm>
            <a:prstGeom prst="rect">
              <a:avLst/>
            </a:prstGeom>
          </p:spPr>
        </p:pic>
        <p:sp>
          <p:nvSpPr>
            <p:cNvPr id="99" name="CasellaDiTesto 98">
              <a:extLst>
                <a:ext uri="{FF2B5EF4-FFF2-40B4-BE49-F238E27FC236}">
                  <a16:creationId xmlns:a16="http://schemas.microsoft.com/office/drawing/2014/main" id="{351BC4CB-90EC-393C-14B4-3720BBF680EE}"/>
                </a:ext>
              </a:extLst>
            </p:cNvPr>
            <p:cNvSpPr txBox="1"/>
            <p:nvPr/>
          </p:nvSpPr>
          <p:spPr>
            <a:xfrm>
              <a:off x="5886066" y="4989311"/>
              <a:ext cx="20691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latin typeface="Bodoni MT" panose="02070603080606020203" pitchFamily="18" charset="0"/>
                  <a:ea typeface="UD Digi Kyokasho NK-B" panose="02020700000000000000" pitchFamily="18" charset="-128"/>
                </a:rPr>
                <a:t>Bypass Gastrico Roux en-Y</a:t>
              </a:r>
            </a:p>
            <a:p>
              <a:pPr algn="ctr"/>
              <a:r>
                <a:rPr lang="it-IT" dirty="0">
                  <a:latin typeface="Bodoni MT" panose="02070603080606020203" pitchFamily="18" charset="0"/>
                  <a:ea typeface="UD Digi Kyokasho NK-B" panose="02020700000000000000" pitchFamily="18" charset="-128"/>
                </a:rPr>
                <a:t>(RYGB)</a:t>
              </a:r>
            </a:p>
          </p:txBody>
        </p:sp>
        <p:sp>
          <p:nvSpPr>
            <p:cNvPr id="139" name="Ovale 138">
              <a:extLst>
                <a:ext uri="{FF2B5EF4-FFF2-40B4-BE49-F238E27FC236}">
                  <a16:creationId xmlns:a16="http://schemas.microsoft.com/office/drawing/2014/main" id="{AC9BF72E-0698-CDFC-93AE-76FAE4FB680E}"/>
                </a:ext>
              </a:extLst>
            </p:cNvPr>
            <p:cNvSpPr/>
            <p:nvPr/>
          </p:nvSpPr>
          <p:spPr>
            <a:xfrm>
              <a:off x="6557505" y="4289197"/>
              <a:ext cx="737419" cy="73741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158" name="Connettore a gomito 157">
            <a:extLst>
              <a:ext uri="{FF2B5EF4-FFF2-40B4-BE49-F238E27FC236}">
                <a16:creationId xmlns:a16="http://schemas.microsoft.com/office/drawing/2014/main" id="{9BDC79D7-1A52-1315-9C57-B3AFBB007149}"/>
              </a:ext>
            </a:extLst>
          </p:cNvPr>
          <p:cNvCxnSpPr>
            <a:cxnSpLocks/>
          </p:cNvCxnSpPr>
          <p:nvPr/>
        </p:nvCxnSpPr>
        <p:spPr>
          <a:xfrm>
            <a:off x="6096000" y="857925"/>
            <a:ext cx="3077497" cy="582293"/>
          </a:xfrm>
          <a:prstGeom prst="bentConnector3">
            <a:avLst>
              <a:gd name="adj1" fmla="val -160"/>
            </a:avLst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474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0888" y="458573"/>
            <a:ext cx="4526280" cy="1865715"/>
          </a:xfrm>
        </p:spPr>
        <p:txBody>
          <a:bodyPr/>
          <a:lstStyle/>
          <a:p>
            <a:pPr algn="ctr"/>
            <a:r>
              <a:rPr lang="it-IT" dirty="0"/>
              <a:t>Grazie per l’attenzione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42A3020-3CA7-2CAE-7CFE-A5C7F9824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4"/>
          <a:stretch>
            <a:fillRect/>
          </a:stretch>
        </p:blipFill>
        <p:spPr>
          <a:xfrm>
            <a:off x="5248427" y="2490573"/>
            <a:ext cx="6741409" cy="390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uppo 70">
            <a:extLst>
              <a:ext uri="{FF2B5EF4-FFF2-40B4-BE49-F238E27FC236}">
                <a16:creationId xmlns:a16="http://schemas.microsoft.com/office/drawing/2014/main" id="{E7B80871-5A89-F9C9-0889-2E679CD91AE8}"/>
              </a:ext>
            </a:extLst>
          </p:cNvPr>
          <p:cNvGrpSpPr/>
          <p:nvPr/>
        </p:nvGrpSpPr>
        <p:grpSpPr>
          <a:xfrm>
            <a:off x="8347802" y="1802088"/>
            <a:ext cx="3781702" cy="956300"/>
            <a:chOff x="2934928" y="518963"/>
            <a:chExt cx="5790030" cy="956300"/>
          </a:xfrm>
        </p:grpSpPr>
        <p:sp>
          <p:nvSpPr>
            <p:cNvPr id="72" name="CasellaDiTesto 71">
              <a:extLst>
                <a:ext uri="{FF2B5EF4-FFF2-40B4-BE49-F238E27FC236}">
                  <a16:creationId xmlns:a16="http://schemas.microsoft.com/office/drawing/2014/main" id="{DF2623E8-0BD6-904D-4F0F-54DE9F943E54}"/>
                </a:ext>
              </a:extLst>
            </p:cNvPr>
            <p:cNvSpPr txBox="1"/>
            <p:nvPr/>
          </p:nvSpPr>
          <p:spPr>
            <a:xfrm>
              <a:off x="2934928" y="518963"/>
              <a:ext cx="57900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pc="300" dirty="0">
                  <a:solidFill>
                    <a:srgbClr val="0070C0"/>
                  </a:solidFill>
                  <a:latin typeface="Amasis MT Pro Medium" panose="02040604050005020304" pitchFamily="18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EFFETTI DELLA </a:t>
              </a:r>
            </a:p>
            <a:p>
              <a:pPr algn="ctr"/>
              <a:r>
                <a:rPr lang="it-IT" spc="300" dirty="0">
                  <a:solidFill>
                    <a:srgbClr val="0070C0"/>
                  </a:solidFill>
                  <a:latin typeface="Amasis MT Pro Medium" panose="02040604050005020304" pitchFamily="18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CHIRURGIA </a:t>
              </a:r>
            </a:p>
            <a:p>
              <a:pPr algn="ctr"/>
              <a:r>
                <a:rPr lang="it-IT" spc="300" dirty="0">
                  <a:solidFill>
                    <a:srgbClr val="0070C0"/>
                  </a:solidFill>
                  <a:latin typeface="Amasis MT Pro Medium" panose="02040604050005020304" pitchFamily="18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BARIATRICA</a:t>
              </a:r>
            </a:p>
          </p:txBody>
        </p:sp>
        <p:cxnSp>
          <p:nvCxnSpPr>
            <p:cNvPr id="73" name="Connettore diritto 72">
              <a:extLst>
                <a:ext uri="{FF2B5EF4-FFF2-40B4-BE49-F238E27FC236}">
                  <a16:creationId xmlns:a16="http://schemas.microsoft.com/office/drawing/2014/main" id="{2479A070-3918-F516-84EC-499AB8BAB44E}"/>
                </a:ext>
              </a:extLst>
            </p:cNvPr>
            <p:cNvCxnSpPr>
              <a:cxnSpLocks/>
            </p:cNvCxnSpPr>
            <p:nvPr/>
          </p:nvCxnSpPr>
          <p:spPr>
            <a:xfrm>
              <a:off x="4884245" y="1475263"/>
              <a:ext cx="1848465" cy="0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5" name="Gruppo 114">
            <a:extLst>
              <a:ext uri="{FF2B5EF4-FFF2-40B4-BE49-F238E27FC236}">
                <a16:creationId xmlns:a16="http://schemas.microsoft.com/office/drawing/2014/main" id="{2C5CD04E-288F-4954-7AA0-4BFE2DA006DA}"/>
              </a:ext>
            </a:extLst>
          </p:cNvPr>
          <p:cNvGrpSpPr/>
          <p:nvPr/>
        </p:nvGrpSpPr>
        <p:grpSpPr>
          <a:xfrm>
            <a:off x="120250" y="-43311"/>
            <a:ext cx="7034082" cy="5995378"/>
            <a:chOff x="1739946" y="93230"/>
            <a:chExt cx="7390884" cy="6671539"/>
          </a:xfrm>
        </p:grpSpPr>
        <p:grpSp>
          <p:nvGrpSpPr>
            <p:cNvPr id="76" name="Gruppo 75">
              <a:extLst>
                <a:ext uri="{FF2B5EF4-FFF2-40B4-BE49-F238E27FC236}">
                  <a16:creationId xmlns:a16="http://schemas.microsoft.com/office/drawing/2014/main" id="{6A56D36A-4F21-5604-A7E4-BFA17B211657}"/>
                </a:ext>
              </a:extLst>
            </p:cNvPr>
            <p:cNvGrpSpPr/>
            <p:nvPr/>
          </p:nvGrpSpPr>
          <p:grpSpPr>
            <a:xfrm>
              <a:off x="1739946" y="93230"/>
              <a:ext cx="5822904" cy="6671539"/>
              <a:chOff x="1739946" y="93230"/>
              <a:chExt cx="5822904" cy="6671539"/>
            </a:xfrm>
          </p:grpSpPr>
          <p:pic>
            <p:nvPicPr>
              <p:cNvPr id="7" name="Immagine 6">
                <a:extLst>
                  <a:ext uri="{FF2B5EF4-FFF2-40B4-BE49-F238E27FC236}">
                    <a16:creationId xmlns:a16="http://schemas.microsoft.com/office/drawing/2014/main" id="{400804ED-3453-FF91-2DD4-9EEDEF1466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208" b="99866" l="4906" r="54906">
                            <a14:foregroundMark x1="21887" y1="17181" x2="26226" y2="9799"/>
                            <a14:foregroundMark x1="26226" y1="9799" x2="34340" y2="3893"/>
                            <a14:foregroundMark x1="34340" y1="3893" x2="49245" y2="39597"/>
                            <a14:foregroundMark x1="49245" y1="39597" x2="51509" y2="51141"/>
                            <a14:foregroundMark x1="51509" y1="51141" x2="39057" y2="71141"/>
                            <a14:foregroundMark x1="39057" y1="71141" x2="38113" y2="83087"/>
                            <a14:foregroundMark x1="38113" y1="83087" x2="40755" y2="90738"/>
                            <a14:foregroundMark x1="40755" y1="90738" x2="33962" y2="80134"/>
                            <a14:foregroundMark x1="33962" y1="80134" x2="34151" y2="68322"/>
                            <a14:foregroundMark x1="34151" y1="68322" x2="25849" y2="74631"/>
                            <a14:foregroundMark x1="25849" y1="74631" x2="24717" y2="92752"/>
                            <a14:foregroundMark x1="24717" y1="92752" x2="18491" y2="81611"/>
                            <a14:foregroundMark x1="18491" y1="81611" x2="18491" y2="64161"/>
                            <a14:foregroundMark x1="18491" y1="64161" x2="15094" y2="57315"/>
                            <a14:foregroundMark x1="15094" y1="57315" x2="8113" y2="51678"/>
                            <a14:foregroundMark x1="8113" y1="51678" x2="5472" y2="33154"/>
                            <a14:foregroundMark x1="5472" y1="33154" x2="9623" y2="23490"/>
                            <a14:foregroundMark x1="9623" y1="23490" x2="17358" y2="18523"/>
                            <a14:foregroundMark x1="19057" y1="92349" x2="22075" y2="99329"/>
                            <a14:foregroundMark x1="22075" y1="99329" x2="25283" y2="91812"/>
                            <a14:foregroundMark x1="25283" y1="91812" x2="25094" y2="91812"/>
                            <a14:foregroundMark x1="22453" y1="94631" x2="26226" y2="93557"/>
                            <a14:foregroundMark x1="25094" y1="96376" x2="20189" y2="97450"/>
                            <a14:foregroundMark x1="26792" y1="97315" x2="29811" y2="99866"/>
                            <a14:foregroundMark x1="37170" y1="91141" x2="42642" y2="97181"/>
                            <a14:foregroundMark x1="42642" y1="97181" x2="40943" y2="91141"/>
                            <a14:foregroundMark x1="38868" y1="90872" x2="43585" y2="95839"/>
                            <a14:foregroundMark x1="46604" y1="94228" x2="41321" y2="90738"/>
                            <a14:foregroundMark x1="41132" y1="10604" x2="37170" y2="1208"/>
                            <a14:foregroundMark x1="37170" y1="1208" x2="21321" y2="7517"/>
                            <a14:foregroundMark x1="21321" y1="7517" x2="27170" y2="10336"/>
                            <a14:foregroundMark x1="35472" y1="6174" x2="22642" y2="3490"/>
                            <a14:foregroundMark x1="22642" y1="3490" x2="29623" y2="5503"/>
                            <a14:foregroundMark x1="42642" y1="6174" x2="28491" y2="1342"/>
                            <a14:foregroundMark x1="28491" y1="1342" x2="30189" y2="3893"/>
                            <a14:foregroundMark x1="37925" y1="19732" x2="49057" y2="29530"/>
                            <a14:foregroundMark x1="49057" y1="29530" x2="48113" y2="38121"/>
                            <a14:foregroundMark x1="37547" y1="19463" x2="46038" y2="25369"/>
                            <a14:foregroundMark x1="46038" y1="25369" x2="46981" y2="28322"/>
                            <a14:foregroundMark x1="37358" y1="19597" x2="46415" y2="23624"/>
                            <a14:foregroundMark x1="46415" y1="23624" x2="46038" y2="25503"/>
                            <a14:foregroundMark x1="47547" y1="34631" x2="52830" y2="45369"/>
                            <a14:foregroundMark x1="52830" y1="45369" x2="51321" y2="52349"/>
                            <a14:foregroundMark x1="7170" y1="34765" x2="4906" y2="44564"/>
                            <a14:foregroundMark x1="4906" y1="44564" x2="8113" y2="53020"/>
                            <a14:foregroundMark x1="8113" y1="53020" x2="8491" y2="53423"/>
                            <a14:foregroundMark x1="6981" y1="26174" x2="4906" y2="37181"/>
                            <a14:foregroundMark x1="4906" y1="37181" x2="9434" y2="39866"/>
                          </a14:backgroundRemoval>
                        </a14:imgEffect>
                      </a14:imgLayer>
                    </a14:imgProps>
                  </a:ext>
                </a:extLst>
              </a:blip>
              <a:srcRect r="38848"/>
              <a:stretch/>
            </p:blipFill>
            <p:spPr>
              <a:xfrm>
                <a:off x="1739946" y="93230"/>
                <a:ext cx="2902414" cy="6671539"/>
              </a:xfrm>
              <a:prstGeom prst="rect">
                <a:avLst/>
              </a:prstGeom>
            </p:spPr>
          </p:pic>
          <p:cxnSp>
            <p:nvCxnSpPr>
              <p:cNvPr id="12" name="Connettore diritto 11">
                <a:extLst>
                  <a:ext uri="{FF2B5EF4-FFF2-40B4-BE49-F238E27FC236}">
                    <a16:creationId xmlns:a16="http://schemas.microsoft.com/office/drawing/2014/main" id="{70CD8D71-D565-CE86-5C94-96CFA3F988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10643" y="473529"/>
                <a:ext cx="1518557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uppo 18">
                <a:extLst>
                  <a:ext uri="{FF2B5EF4-FFF2-40B4-BE49-F238E27FC236}">
                    <a16:creationId xmlns:a16="http://schemas.microsoft.com/office/drawing/2014/main" id="{D328D4D4-2168-70D4-BC99-461B5F1EBAC7}"/>
                  </a:ext>
                </a:extLst>
              </p:cNvPr>
              <p:cNvGrpSpPr/>
              <p:nvPr/>
            </p:nvGrpSpPr>
            <p:grpSpPr>
              <a:xfrm>
                <a:off x="3233057" y="636814"/>
                <a:ext cx="3701143" cy="221797"/>
                <a:chOff x="3233057" y="636814"/>
                <a:chExt cx="3701143" cy="221797"/>
              </a:xfrm>
            </p:grpSpPr>
            <p:cxnSp>
              <p:nvCxnSpPr>
                <p:cNvPr id="13" name="Connettore diritto 12">
                  <a:extLst>
                    <a:ext uri="{FF2B5EF4-FFF2-40B4-BE49-F238E27FC236}">
                      <a16:creationId xmlns:a16="http://schemas.microsoft.com/office/drawing/2014/main" id="{35AB50B9-55EB-FCDB-B7F1-92495F2FD8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96343" y="858611"/>
                  <a:ext cx="3537857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nettore diritto 14">
                  <a:extLst>
                    <a:ext uri="{FF2B5EF4-FFF2-40B4-BE49-F238E27FC236}">
                      <a16:creationId xmlns:a16="http://schemas.microsoft.com/office/drawing/2014/main" id="{0FED9B20-14E8-E713-65BC-C94618A4E7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33057" y="636814"/>
                  <a:ext cx="163286" cy="21227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uppo 19">
                <a:extLst>
                  <a:ext uri="{FF2B5EF4-FFF2-40B4-BE49-F238E27FC236}">
                    <a16:creationId xmlns:a16="http://schemas.microsoft.com/office/drawing/2014/main" id="{A95D7254-CAA8-626C-A34E-0948EF21AEA5}"/>
                  </a:ext>
                </a:extLst>
              </p:cNvPr>
              <p:cNvGrpSpPr/>
              <p:nvPr/>
            </p:nvGrpSpPr>
            <p:grpSpPr>
              <a:xfrm>
                <a:off x="3371849" y="1012371"/>
                <a:ext cx="1270511" cy="212272"/>
                <a:chOff x="3233057" y="636814"/>
                <a:chExt cx="1270511" cy="212272"/>
              </a:xfrm>
            </p:grpSpPr>
            <p:cxnSp>
              <p:nvCxnSpPr>
                <p:cNvPr id="21" name="Connettore diritto 20">
                  <a:extLst>
                    <a:ext uri="{FF2B5EF4-FFF2-40B4-BE49-F238E27FC236}">
                      <a16:creationId xmlns:a16="http://schemas.microsoft.com/office/drawing/2014/main" id="{78A78A2C-69FD-D51C-BBEA-ADA25F9029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96343" y="849086"/>
                  <a:ext cx="1107225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nettore diritto 21">
                  <a:extLst>
                    <a:ext uri="{FF2B5EF4-FFF2-40B4-BE49-F238E27FC236}">
                      <a16:creationId xmlns:a16="http://schemas.microsoft.com/office/drawing/2014/main" id="{603C5AA9-AA33-8AF2-CE6C-610462700B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33057" y="636814"/>
                  <a:ext cx="163286" cy="21227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Connettore diritto 23">
                <a:extLst>
                  <a:ext uri="{FF2B5EF4-FFF2-40B4-BE49-F238E27FC236}">
                    <a16:creationId xmlns:a16="http://schemas.microsoft.com/office/drawing/2014/main" id="{CC3B93A0-0CCC-1ED4-0F87-C55437CC78A7}"/>
                  </a:ext>
                </a:extLst>
              </p:cNvPr>
              <p:cNvCxnSpPr>
                <a:cxnSpLocks/>
                <a:endCxn id="82" idx="1"/>
              </p:cNvCxnSpPr>
              <p:nvPr/>
            </p:nvCxnSpPr>
            <p:spPr>
              <a:xfrm flipV="1">
                <a:off x="3575957" y="1648564"/>
                <a:ext cx="2949409" cy="123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ttore diritto 25">
                <a:extLst>
                  <a:ext uri="{FF2B5EF4-FFF2-40B4-BE49-F238E27FC236}">
                    <a16:creationId xmlns:a16="http://schemas.microsoft.com/office/drawing/2014/main" id="{A107E874-1058-F626-2B00-6A1F36E511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14700" y="1651392"/>
                <a:ext cx="261257" cy="3013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diritto 28">
                <a:extLst>
                  <a:ext uri="{FF2B5EF4-FFF2-40B4-BE49-F238E27FC236}">
                    <a16:creationId xmlns:a16="http://schemas.microsoft.com/office/drawing/2014/main" id="{0CF20815-8AB4-2BB5-070E-832872FD81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75957" y="1982206"/>
                <a:ext cx="1177018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ttore diritto 29">
                <a:extLst>
                  <a:ext uri="{FF2B5EF4-FFF2-40B4-BE49-F238E27FC236}">
                    <a16:creationId xmlns:a16="http://schemas.microsoft.com/office/drawing/2014/main" id="{C776B990-35AF-5B73-B550-ECFA2E67C6BC}"/>
                  </a:ext>
                </a:extLst>
              </p:cNvPr>
              <p:cNvCxnSpPr>
                <a:cxnSpLocks/>
                <a:endCxn id="93" idx="1"/>
              </p:cNvCxnSpPr>
              <p:nvPr/>
            </p:nvCxnSpPr>
            <p:spPr>
              <a:xfrm>
                <a:off x="3923902" y="2380620"/>
                <a:ext cx="3267471" cy="2771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ttore diritto 31">
                <a:extLst>
                  <a:ext uri="{FF2B5EF4-FFF2-40B4-BE49-F238E27FC236}">
                    <a16:creationId xmlns:a16="http://schemas.microsoft.com/office/drawing/2014/main" id="{193B5CF8-5CBF-C5D3-8D87-CB60E38BE6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1849" y="1999541"/>
                <a:ext cx="405494" cy="41809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ttore diritto 33">
                <a:extLst>
                  <a:ext uri="{FF2B5EF4-FFF2-40B4-BE49-F238E27FC236}">
                    <a16:creationId xmlns:a16="http://schemas.microsoft.com/office/drawing/2014/main" id="{84B0E1C9-E9EC-EE46-1C13-D99B680EA6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74596" y="2749649"/>
                <a:ext cx="1067763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ttore diritto 35">
                <a:extLst>
                  <a:ext uri="{FF2B5EF4-FFF2-40B4-BE49-F238E27FC236}">
                    <a16:creationId xmlns:a16="http://schemas.microsoft.com/office/drawing/2014/main" id="{ED6B6EFA-BCFC-1F9A-908D-679B8C31F7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3286" y="3148338"/>
                <a:ext cx="3218089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ttore diritto 38">
                <a:extLst>
                  <a:ext uri="{FF2B5EF4-FFF2-40B4-BE49-F238E27FC236}">
                    <a16:creationId xmlns:a16="http://schemas.microsoft.com/office/drawing/2014/main" id="{D07B1BF2-869E-011D-BFAD-562FB3C93B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11978" y="2477506"/>
                <a:ext cx="661308" cy="68035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ttore diritto 40">
                <a:extLst>
                  <a:ext uri="{FF2B5EF4-FFF2-40B4-BE49-F238E27FC236}">
                    <a16:creationId xmlns:a16="http://schemas.microsoft.com/office/drawing/2014/main" id="{D5732C61-45DA-45EE-DCCC-B3655F0928FE}"/>
                  </a:ext>
                </a:extLst>
              </p:cNvPr>
              <p:cNvCxnSpPr>
                <a:cxnSpLocks/>
                <a:endCxn id="102" idx="1"/>
              </p:cNvCxnSpPr>
              <p:nvPr/>
            </p:nvCxnSpPr>
            <p:spPr>
              <a:xfrm>
                <a:off x="4108477" y="3484435"/>
                <a:ext cx="677939" cy="2805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ttore diritto 44">
                <a:extLst>
                  <a:ext uri="{FF2B5EF4-FFF2-40B4-BE49-F238E27FC236}">
                    <a16:creationId xmlns:a16="http://schemas.microsoft.com/office/drawing/2014/main" id="{0487636D-FF7E-CA32-1269-C2A0783284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96343" y="2749648"/>
                <a:ext cx="712134" cy="73478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ttore diritto 47">
                <a:extLst>
                  <a:ext uri="{FF2B5EF4-FFF2-40B4-BE49-F238E27FC236}">
                    <a16:creationId xmlns:a16="http://schemas.microsoft.com/office/drawing/2014/main" id="{5978AEA9-1A49-A08B-0A94-8E1AE1773C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3286" y="3925307"/>
                <a:ext cx="2415896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ttore diritto 49">
                <a:extLst>
                  <a:ext uri="{FF2B5EF4-FFF2-40B4-BE49-F238E27FC236}">
                    <a16:creationId xmlns:a16="http://schemas.microsoft.com/office/drawing/2014/main" id="{A2C2A8B9-27FB-EDA8-4A66-A1028D0EE7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565" y="3193557"/>
                <a:ext cx="712134" cy="73478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ttore diritto 50">
                <a:extLst>
                  <a:ext uri="{FF2B5EF4-FFF2-40B4-BE49-F238E27FC236}">
                    <a16:creationId xmlns:a16="http://schemas.microsoft.com/office/drawing/2014/main" id="{CF50254B-9C2E-77BD-D6C2-07D8A2AE8D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8100" y="4220230"/>
                <a:ext cx="794259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ttore diritto 52">
                <a:extLst>
                  <a:ext uri="{FF2B5EF4-FFF2-40B4-BE49-F238E27FC236}">
                    <a16:creationId xmlns:a16="http://schemas.microsoft.com/office/drawing/2014/main" id="{810DAAEA-EAF2-8919-E5AC-87F1F48C06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564" y="3706390"/>
                <a:ext cx="576944" cy="51283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ttore diritto 54">
                <a:extLst>
                  <a:ext uri="{FF2B5EF4-FFF2-40B4-BE49-F238E27FC236}">
                    <a16:creationId xmlns:a16="http://schemas.microsoft.com/office/drawing/2014/main" id="{83095EC7-9AC2-2D4A-64F4-F62BAC39F0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564" y="4612115"/>
                <a:ext cx="4276286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ttore diritto 56">
                <a:extLst>
                  <a:ext uri="{FF2B5EF4-FFF2-40B4-BE49-F238E27FC236}">
                    <a16:creationId xmlns:a16="http://schemas.microsoft.com/office/drawing/2014/main" id="{12F3EC91-AE69-C8B5-99F4-2CAE2A1549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11929" y="4612115"/>
                <a:ext cx="374634" cy="40619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ttore diritto 58">
                <a:extLst>
                  <a:ext uri="{FF2B5EF4-FFF2-40B4-BE49-F238E27FC236}">
                    <a16:creationId xmlns:a16="http://schemas.microsoft.com/office/drawing/2014/main" id="{00F70AF8-976C-3BD7-2B49-6B32D14DB6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2410" y="4987673"/>
                <a:ext cx="1298251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ttore diritto 60">
                <a:extLst>
                  <a:ext uri="{FF2B5EF4-FFF2-40B4-BE49-F238E27FC236}">
                    <a16:creationId xmlns:a16="http://schemas.microsoft.com/office/drawing/2014/main" id="{4BCAB9B1-65FA-8C1B-C3AF-3DD9B9DEDB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45328" y="4987673"/>
                <a:ext cx="332015" cy="30821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ttore diritto 63">
                <a:extLst>
                  <a:ext uri="{FF2B5EF4-FFF2-40B4-BE49-F238E27FC236}">
                    <a16:creationId xmlns:a16="http://schemas.microsoft.com/office/drawing/2014/main" id="{343BB6CF-1482-9934-4047-980BC9B267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75418" y="5390444"/>
                <a:ext cx="2968051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nettore diritto 65">
                <a:extLst>
                  <a:ext uri="{FF2B5EF4-FFF2-40B4-BE49-F238E27FC236}">
                    <a16:creationId xmlns:a16="http://schemas.microsoft.com/office/drawing/2014/main" id="{98D56D0D-139C-57C8-023B-71B50B1A176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09900" y="5390444"/>
                <a:ext cx="1365518" cy="134316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CasellaDiTesto 76">
              <a:extLst>
                <a:ext uri="{FF2B5EF4-FFF2-40B4-BE49-F238E27FC236}">
                  <a16:creationId xmlns:a16="http://schemas.microsoft.com/office/drawing/2014/main" id="{6100BAC4-E345-7DE5-9BCD-B9DBE3A85885}"/>
                </a:ext>
              </a:extLst>
            </p:cNvPr>
            <p:cNvSpPr txBox="1"/>
            <p:nvPr/>
          </p:nvSpPr>
          <p:spPr>
            <a:xfrm>
              <a:off x="5029201" y="250507"/>
              <a:ext cx="1518557" cy="492443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Bodoni MT" panose="02070603080606020203" pitchFamily="18" charset="0"/>
                </a:rPr>
                <a:t>Emicrania</a:t>
              </a:r>
            </a:p>
            <a:p>
              <a:r>
                <a:rPr lang="it-IT" sz="1200" i="1" dirty="0">
                  <a:latin typeface="Bodoni MT" panose="02070603080606020203" pitchFamily="18" charset="0"/>
                </a:rPr>
                <a:t>Risoluzione del 57%</a:t>
              </a:r>
            </a:p>
          </p:txBody>
        </p:sp>
        <p:sp>
          <p:nvSpPr>
            <p:cNvPr id="80" name="CasellaDiTesto 79">
              <a:extLst>
                <a:ext uri="{FF2B5EF4-FFF2-40B4-BE49-F238E27FC236}">
                  <a16:creationId xmlns:a16="http://schemas.microsoft.com/office/drawing/2014/main" id="{CBC1A0D0-6D88-E1DD-5CE0-B3A56A716620}"/>
                </a:ext>
              </a:extLst>
            </p:cNvPr>
            <p:cNvSpPr txBox="1"/>
            <p:nvPr/>
          </p:nvSpPr>
          <p:spPr>
            <a:xfrm>
              <a:off x="6942772" y="602864"/>
              <a:ext cx="1470536" cy="547981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Bodoni MT" panose="02070603080606020203" pitchFamily="18" charset="0"/>
                </a:rPr>
                <a:t>Depressione</a:t>
              </a:r>
            </a:p>
            <a:p>
              <a:r>
                <a:rPr lang="it-IT" sz="1200" i="1" dirty="0">
                  <a:latin typeface="Bodoni MT" panose="02070603080606020203" pitchFamily="18" charset="0"/>
                </a:rPr>
                <a:t>Riduzione del 47%</a:t>
              </a:r>
            </a:p>
          </p:txBody>
        </p:sp>
        <p:sp>
          <p:nvSpPr>
            <p:cNvPr id="81" name="CasellaDiTesto 80">
              <a:extLst>
                <a:ext uri="{FF2B5EF4-FFF2-40B4-BE49-F238E27FC236}">
                  <a16:creationId xmlns:a16="http://schemas.microsoft.com/office/drawing/2014/main" id="{32AA845C-56C9-3FB9-D71C-F49965134AD3}"/>
                </a:ext>
              </a:extLst>
            </p:cNvPr>
            <p:cNvSpPr txBox="1"/>
            <p:nvPr/>
          </p:nvSpPr>
          <p:spPr>
            <a:xfrm>
              <a:off x="4638054" y="955262"/>
              <a:ext cx="1751126" cy="547981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Bodoni MT" panose="02070603080606020203" pitchFamily="18" charset="0"/>
                </a:rPr>
                <a:t>OSAS</a:t>
              </a:r>
            </a:p>
            <a:p>
              <a:r>
                <a:rPr lang="it-IT" sz="1200" i="1" dirty="0">
                  <a:latin typeface="Bodoni MT" panose="02070603080606020203" pitchFamily="18" charset="0"/>
                </a:rPr>
                <a:t>Risoluzione del 74-98%</a:t>
              </a:r>
            </a:p>
          </p:txBody>
        </p:sp>
        <p:sp>
          <p:nvSpPr>
            <p:cNvPr id="82" name="CasellaDiTesto 81">
              <a:extLst>
                <a:ext uri="{FF2B5EF4-FFF2-40B4-BE49-F238E27FC236}">
                  <a16:creationId xmlns:a16="http://schemas.microsoft.com/office/drawing/2014/main" id="{9F4D5C35-ED8D-CD01-6BC6-CB3B1B3140DF}"/>
                </a:ext>
              </a:extLst>
            </p:cNvPr>
            <p:cNvSpPr txBox="1"/>
            <p:nvPr/>
          </p:nvSpPr>
          <p:spPr>
            <a:xfrm>
              <a:off x="6525366" y="1402342"/>
              <a:ext cx="1636207" cy="492443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FF0000"/>
                  </a:solidFill>
                  <a:latin typeface="Bodoni MT" panose="02070603080606020203" pitchFamily="18" charset="0"/>
                </a:rPr>
                <a:t>Ipercolesterolemia</a:t>
              </a:r>
            </a:p>
            <a:p>
              <a:r>
                <a:rPr lang="it-IT" sz="1200" i="1" dirty="0">
                  <a:latin typeface="Bodoni MT" panose="02070603080606020203" pitchFamily="18" charset="0"/>
                </a:rPr>
                <a:t>Risoluzione del 63%</a:t>
              </a:r>
            </a:p>
          </p:txBody>
        </p:sp>
        <p:sp>
          <p:nvSpPr>
            <p:cNvPr id="86" name="CasellaDiTesto 85">
              <a:extLst>
                <a:ext uri="{FF2B5EF4-FFF2-40B4-BE49-F238E27FC236}">
                  <a16:creationId xmlns:a16="http://schemas.microsoft.com/office/drawing/2014/main" id="{4196F4C1-C85E-D7F3-7404-0B7CDA74788A}"/>
                </a:ext>
              </a:extLst>
            </p:cNvPr>
            <p:cNvSpPr txBox="1"/>
            <p:nvPr/>
          </p:nvSpPr>
          <p:spPr>
            <a:xfrm>
              <a:off x="4752975" y="1753319"/>
              <a:ext cx="1636207" cy="492443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Bodoni MT" panose="02070603080606020203" pitchFamily="18" charset="0"/>
                </a:rPr>
                <a:t>Asma</a:t>
              </a:r>
            </a:p>
            <a:p>
              <a:r>
                <a:rPr lang="it-IT" sz="1200" i="1" dirty="0">
                  <a:latin typeface="Bodoni MT" panose="02070603080606020203" pitchFamily="18" charset="0"/>
                </a:rPr>
                <a:t>Risoluzione del 69%</a:t>
              </a:r>
            </a:p>
          </p:txBody>
        </p:sp>
        <p:sp>
          <p:nvSpPr>
            <p:cNvPr id="93" name="CasellaDiTesto 92">
              <a:extLst>
                <a:ext uri="{FF2B5EF4-FFF2-40B4-BE49-F238E27FC236}">
                  <a16:creationId xmlns:a16="http://schemas.microsoft.com/office/drawing/2014/main" id="{9F10F29A-71A9-DF01-FB4E-E5F2B0C156F8}"/>
                </a:ext>
              </a:extLst>
            </p:cNvPr>
            <p:cNvSpPr txBox="1"/>
            <p:nvPr/>
          </p:nvSpPr>
          <p:spPr>
            <a:xfrm>
              <a:off x="7191374" y="2134345"/>
              <a:ext cx="1593201" cy="547981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FF0000"/>
                  </a:solidFill>
                  <a:latin typeface="Bodoni MT" panose="02070603080606020203" pitchFamily="18" charset="0"/>
                </a:rPr>
                <a:t>Ipertensione</a:t>
              </a:r>
            </a:p>
            <a:p>
              <a:r>
                <a:rPr lang="it-IT" sz="1200" i="1" dirty="0">
                  <a:latin typeface="Bodoni MT" panose="02070603080606020203" pitchFamily="18" charset="0"/>
                </a:rPr>
                <a:t>Risoluzione del 69%</a:t>
              </a:r>
            </a:p>
          </p:txBody>
        </p:sp>
        <p:sp>
          <p:nvSpPr>
            <p:cNvPr id="95" name="CasellaDiTesto 94">
              <a:extLst>
                <a:ext uri="{FF2B5EF4-FFF2-40B4-BE49-F238E27FC236}">
                  <a16:creationId xmlns:a16="http://schemas.microsoft.com/office/drawing/2014/main" id="{AF5E2BC5-D50B-1F72-842F-21ED40A49ABE}"/>
                </a:ext>
              </a:extLst>
            </p:cNvPr>
            <p:cNvSpPr txBox="1"/>
            <p:nvPr/>
          </p:nvSpPr>
          <p:spPr>
            <a:xfrm>
              <a:off x="4627466" y="2465859"/>
              <a:ext cx="2415896" cy="547981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Bodoni MT" panose="02070603080606020203" pitchFamily="18" charset="0"/>
                </a:rPr>
                <a:t>Steatosi epatica non alcolica</a:t>
              </a:r>
            </a:p>
            <a:p>
              <a:r>
                <a:rPr lang="it-IT" sz="1200" i="1" dirty="0">
                  <a:latin typeface="Bodoni MT" panose="02070603080606020203" pitchFamily="18" charset="0"/>
                </a:rPr>
                <a:t>Riduzione del 90%</a:t>
              </a:r>
            </a:p>
          </p:txBody>
        </p:sp>
        <p:sp>
          <p:nvSpPr>
            <p:cNvPr id="101" name="CasellaDiTesto 100">
              <a:extLst>
                <a:ext uri="{FF2B5EF4-FFF2-40B4-BE49-F238E27FC236}">
                  <a16:creationId xmlns:a16="http://schemas.microsoft.com/office/drawing/2014/main" id="{859CC8A0-0EB3-F1A9-C477-CC8E89D52659}"/>
                </a:ext>
              </a:extLst>
            </p:cNvPr>
            <p:cNvSpPr txBox="1"/>
            <p:nvPr/>
          </p:nvSpPr>
          <p:spPr>
            <a:xfrm>
              <a:off x="7191374" y="2902116"/>
              <a:ext cx="1939456" cy="547981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FF0000"/>
                  </a:solidFill>
                  <a:latin typeface="Bodoni MT" panose="02070603080606020203" pitchFamily="18" charset="0"/>
                </a:rPr>
                <a:t>Sindrome Metabolica</a:t>
              </a:r>
            </a:p>
            <a:p>
              <a:r>
                <a:rPr lang="it-IT" sz="1200" i="1" dirty="0">
                  <a:latin typeface="Bodoni MT" panose="02070603080606020203" pitchFamily="18" charset="0"/>
                </a:rPr>
                <a:t>Risoluzione del 80%</a:t>
              </a:r>
            </a:p>
          </p:txBody>
        </p:sp>
        <p:sp>
          <p:nvSpPr>
            <p:cNvPr id="102" name="CasellaDiTesto 101">
              <a:extLst>
                <a:ext uri="{FF2B5EF4-FFF2-40B4-BE49-F238E27FC236}">
                  <a16:creationId xmlns:a16="http://schemas.microsoft.com/office/drawing/2014/main" id="{611A9BC4-AB52-92BF-8D6B-08E631BB30B3}"/>
                </a:ext>
              </a:extLst>
            </p:cNvPr>
            <p:cNvSpPr txBox="1"/>
            <p:nvPr/>
          </p:nvSpPr>
          <p:spPr>
            <a:xfrm>
              <a:off x="4786416" y="3238500"/>
              <a:ext cx="1512341" cy="547981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Bodoni MT" panose="02070603080606020203" pitchFamily="18" charset="0"/>
                </a:rPr>
                <a:t>MRGE</a:t>
              </a:r>
            </a:p>
            <a:p>
              <a:r>
                <a:rPr lang="it-IT" sz="1200" i="1" dirty="0">
                  <a:latin typeface="Bodoni MT" panose="02070603080606020203" pitchFamily="18" charset="0"/>
                </a:rPr>
                <a:t>Risoluzione del 72%</a:t>
              </a:r>
            </a:p>
          </p:txBody>
        </p:sp>
        <p:sp>
          <p:nvSpPr>
            <p:cNvPr id="105" name="CasellaDiTesto 104">
              <a:extLst>
                <a:ext uri="{FF2B5EF4-FFF2-40B4-BE49-F238E27FC236}">
                  <a16:creationId xmlns:a16="http://schemas.microsoft.com/office/drawing/2014/main" id="{34F42BF1-EEE0-C997-C3A9-2E2D34BE328D}"/>
                </a:ext>
              </a:extLst>
            </p:cNvPr>
            <p:cNvSpPr txBox="1"/>
            <p:nvPr/>
          </p:nvSpPr>
          <p:spPr>
            <a:xfrm>
              <a:off x="6389439" y="3679085"/>
              <a:ext cx="1771650" cy="492443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FF0000"/>
                  </a:solidFill>
                  <a:latin typeface="Bodoni MT" panose="02070603080606020203" pitchFamily="18" charset="0"/>
                </a:rPr>
                <a:t>DMT2</a:t>
              </a:r>
            </a:p>
            <a:p>
              <a:r>
                <a:rPr lang="it-IT" sz="1200" i="1" dirty="0">
                  <a:latin typeface="Bodoni MT" panose="02070603080606020203" pitchFamily="18" charset="0"/>
                </a:rPr>
                <a:t>Risoluzione del 82-98%</a:t>
              </a:r>
            </a:p>
          </p:txBody>
        </p:sp>
        <p:sp>
          <p:nvSpPr>
            <p:cNvPr id="106" name="CasellaDiTesto 105">
              <a:extLst>
                <a:ext uri="{FF2B5EF4-FFF2-40B4-BE49-F238E27FC236}">
                  <a16:creationId xmlns:a16="http://schemas.microsoft.com/office/drawing/2014/main" id="{BF2D7EBD-B063-F6FC-5A10-875C84D9EFAB}"/>
                </a:ext>
              </a:extLst>
            </p:cNvPr>
            <p:cNvSpPr txBox="1"/>
            <p:nvPr/>
          </p:nvSpPr>
          <p:spPr>
            <a:xfrm>
              <a:off x="4648300" y="3970914"/>
              <a:ext cx="1540679" cy="547981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Bodoni MT" panose="02070603080606020203" pitchFamily="18" charset="0"/>
                </a:rPr>
                <a:t>Incontinenza</a:t>
              </a:r>
            </a:p>
            <a:p>
              <a:r>
                <a:rPr lang="it-IT" sz="1200" i="1" dirty="0">
                  <a:latin typeface="Bodoni MT" panose="02070603080606020203" pitchFamily="18" charset="0"/>
                </a:rPr>
                <a:t>Risoluzione del 44%</a:t>
              </a:r>
            </a:p>
          </p:txBody>
        </p:sp>
        <p:sp>
          <p:nvSpPr>
            <p:cNvPr id="108" name="CasellaDiTesto 107">
              <a:extLst>
                <a:ext uri="{FF2B5EF4-FFF2-40B4-BE49-F238E27FC236}">
                  <a16:creationId xmlns:a16="http://schemas.microsoft.com/office/drawing/2014/main" id="{46A0F73A-53E1-92FB-F7E6-124AC0F152C3}"/>
                </a:ext>
              </a:extLst>
            </p:cNvPr>
            <p:cNvSpPr txBox="1"/>
            <p:nvPr/>
          </p:nvSpPr>
          <p:spPr>
            <a:xfrm>
              <a:off x="7549642" y="4365893"/>
              <a:ext cx="1521134" cy="547981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FF0000"/>
                  </a:solidFill>
                  <a:latin typeface="Bodoni MT" panose="02070603080606020203" pitchFamily="18" charset="0"/>
                </a:rPr>
                <a:t>Osteoartrosi</a:t>
              </a:r>
            </a:p>
            <a:p>
              <a:r>
                <a:rPr lang="it-IT" sz="1200" i="1" dirty="0">
                  <a:latin typeface="Bodoni MT" panose="02070603080606020203" pitchFamily="18" charset="0"/>
                </a:rPr>
                <a:t>Risoluzione del 41%</a:t>
              </a:r>
            </a:p>
          </p:txBody>
        </p:sp>
        <p:sp>
          <p:nvSpPr>
            <p:cNvPr id="110" name="CasellaDiTesto 109">
              <a:extLst>
                <a:ext uri="{FF2B5EF4-FFF2-40B4-BE49-F238E27FC236}">
                  <a16:creationId xmlns:a16="http://schemas.microsoft.com/office/drawing/2014/main" id="{CBA97271-FE2D-B55E-FAFA-83A19EA5C936}"/>
                </a:ext>
              </a:extLst>
            </p:cNvPr>
            <p:cNvSpPr txBox="1"/>
            <p:nvPr/>
          </p:nvSpPr>
          <p:spPr>
            <a:xfrm>
              <a:off x="5042034" y="4755058"/>
              <a:ext cx="1521134" cy="547981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Bodoni MT" panose="02070603080606020203" pitchFamily="18" charset="0"/>
                </a:rPr>
                <a:t>Stasi venosa</a:t>
              </a:r>
            </a:p>
            <a:p>
              <a:r>
                <a:rPr lang="it-IT" sz="1200" i="1" dirty="0">
                  <a:latin typeface="Bodoni MT" panose="02070603080606020203" pitchFamily="18" charset="0"/>
                </a:rPr>
                <a:t>Risoluzione del 95%</a:t>
              </a:r>
            </a:p>
          </p:txBody>
        </p:sp>
        <p:sp>
          <p:nvSpPr>
            <p:cNvPr id="113" name="CasellaDiTesto 112">
              <a:extLst>
                <a:ext uri="{FF2B5EF4-FFF2-40B4-BE49-F238E27FC236}">
                  <a16:creationId xmlns:a16="http://schemas.microsoft.com/office/drawing/2014/main" id="{7CDE970A-552C-734D-2F27-1B857F494E18}"/>
                </a:ext>
              </a:extLst>
            </p:cNvPr>
            <p:cNvSpPr txBox="1"/>
            <p:nvPr/>
          </p:nvSpPr>
          <p:spPr>
            <a:xfrm>
              <a:off x="7339982" y="5141780"/>
              <a:ext cx="1521134" cy="547981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Bodoni MT" panose="02070603080606020203" pitchFamily="18" charset="0"/>
                </a:rPr>
                <a:t>Gotta</a:t>
              </a:r>
            </a:p>
            <a:p>
              <a:r>
                <a:rPr lang="it-IT" sz="1200" i="1" dirty="0">
                  <a:latin typeface="Bodoni MT" panose="02070603080606020203" pitchFamily="18" charset="0"/>
                </a:rPr>
                <a:t>Risoluzione del 72%</a:t>
              </a:r>
            </a:p>
          </p:txBody>
        </p:sp>
      </p:grpSp>
      <p:sp>
        <p:nvSpPr>
          <p:cNvPr id="116" name="CasellaDiTesto 115">
            <a:extLst>
              <a:ext uri="{FF2B5EF4-FFF2-40B4-BE49-F238E27FC236}">
                <a16:creationId xmlns:a16="http://schemas.microsoft.com/office/drawing/2014/main" id="{8E235CAE-74C4-37F0-D272-8BE261125EFC}"/>
              </a:ext>
            </a:extLst>
          </p:cNvPr>
          <p:cNvSpPr txBox="1"/>
          <p:nvPr/>
        </p:nvSpPr>
        <p:spPr>
          <a:xfrm>
            <a:off x="8882743" y="2997500"/>
            <a:ext cx="2718103" cy="123110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Bodoni MT" panose="02070603080606020203" pitchFamily="18" charset="0"/>
              </a:rPr>
              <a:t>La qualità della vita migliora</a:t>
            </a:r>
          </a:p>
          <a:p>
            <a:pPr algn="ctr"/>
            <a:r>
              <a:rPr lang="it-IT" sz="1400" i="1" dirty="0">
                <a:latin typeface="Bodoni MT" panose="02070603080606020203" pitchFamily="18" charset="0"/>
              </a:rPr>
              <a:t>nel 90% dei pazienti</a:t>
            </a:r>
          </a:p>
          <a:p>
            <a:pPr algn="ctr"/>
            <a:endParaRPr lang="it-IT" sz="1400" i="1" dirty="0">
              <a:latin typeface="Bodoni MT" panose="020706030806060202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La mortalità si riduce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nel 89% nei 5 anni successivi</a:t>
            </a:r>
          </a:p>
        </p:txBody>
      </p:sp>
      <p:sp>
        <p:nvSpPr>
          <p:cNvPr id="117" name="CasellaDiTesto 116">
            <a:extLst>
              <a:ext uri="{FF2B5EF4-FFF2-40B4-BE49-F238E27FC236}">
                <a16:creationId xmlns:a16="http://schemas.microsoft.com/office/drawing/2014/main" id="{F57B74AF-C267-E60E-EC67-3AA422847E80}"/>
              </a:ext>
            </a:extLst>
          </p:cNvPr>
          <p:cNvSpPr txBox="1"/>
          <p:nvPr/>
        </p:nvSpPr>
        <p:spPr>
          <a:xfrm>
            <a:off x="8882743" y="4354948"/>
            <a:ext cx="2718103" cy="800219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Bodoni MT" panose="02070603080606020203" pitchFamily="18" charset="0"/>
              </a:rPr>
              <a:t>Si perde</a:t>
            </a:r>
          </a:p>
          <a:p>
            <a:pPr algn="ctr"/>
            <a:r>
              <a:rPr lang="it-IT" sz="1400" i="1" dirty="0">
                <a:solidFill>
                  <a:srgbClr val="FF0000"/>
                </a:solidFill>
                <a:latin typeface="Bodoni MT" panose="02070603080606020203" pitchFamily="18" charset="0"/>
              </a:rPr>
              <a:t>dal 50% al 70%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Bodoni MT" panose="02070603080606020203" pitchFamily="18" charset="0"/>
              </a:rPr>
              <a:t>d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i peso in eccesso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D7D37C8-3D65-83FA-F09B-7F2B9D0EF589}"/>
              </a:ext>
            </a:extLst>
          </p:cNvPr>
          <p:cNvSpPr txBox="1"/>
          <p:nvPr/>
        </p:nvSpPr>
        <p:spPr>
          <a:xfrm>
            <a:off x="2447084" y="5650067"/>
            <a:ext cx="4455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Bodoni MT" panose="02070603080606020203" pitchFamily="18" charset="0"/>
              </a:rPr>
              <a:t>*</a:t>
            </a:r>
            <a:r>
              <a:rPr lang="it-IT" sz="1400" i="1" dirty="0">
                <a:solidFill>
                  <a:schemeClr val="bg1">
                    <a:lumMod val="50000"/>
                  </a:schemeClr>
                </a:solidFill>
                <a:latin typeface="Bodoni MT" panose="02070603080606020203" pitchFamily="18" charset="0"/>
              </a:rPr>
              <a:t>Fonte: ETHICON, Johnson &amp; Johnson Medical S.p.A.</a:t>
            </a:r>
          </a:p>
        </p:txBody>
      </p:sp>
    </p:spTree>
    <p:extLst>
      <p:ext uri="{BB962C8B-B14F-4D97-AF65-F5344CB8AC3E}">
        <p14:creationId xmlns:p14="http://schemas.microsoft.com/office/powerpoint/2010/main" val="3644807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uppo 92">
            <a:extLst>
              <a:ext uri="{FF2B5EF4-FFF2-40B4-BE49-F238E27FC236}">
                <a16:creationId xmlns:a16="http://schemas.microsoft.com/office/drawing/2014/main" id="{F67D375E-7010-02F9-9C42-DC0555D8A628}"/>
              </a:ext>
            </a:extLst>
          </p:cNvPr>
          <p:cNvGrpSpPr/>
          <p:nvPr/>
        </p:nvGrpSpPr>
        <p:grpSpPr>
          <a:xfrm>
            <a:off x="2664893" y="272784"/>
            <a:ext cx="6322142" cy="428324"/>
            <a:chOff x="2934928" y="518963"/>
            <a:chExt cx="6322142" cy="428324"/>
          </a:xfrm>
        </p:grpSpPr>
        <p:sp>
          <p:nvSpPr>
            <p:cNvPr id="94" name="CasellaDiTesto 93">
              <a:extLst>
                <a:ext uri="{FF2B5EF4-FFF2-40B4-BE49-F238E27FC236}">
                  <a16:creationId xmlns:a16="http://schemas.microsoft.com/office/drawing/2014/main" id="{8FB610D3-3F83-9E59-E9F6-600FE7CC3B10}"/>
                </a:ext>
              </a:extLst>
            </p:cNvPr>
            <p:cNvSpPr txBox="1"/>
            <p:nvPr/>
          </p:nvSpPr>
          <p:spPr>
            <a:xfrm>
              <a:off x="2934928" y="518963"/>
              <a:ext cx="6322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pc="300" dirty="0">
                  <a:solidFill>
                    <a:srgbClr val="0070C0"/>
                  </a:solidFill>
                  <a:latin typeface="Amasis MT Pro Medium" panose="02040604050005020304" pitchFamily="18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CARENZE NUTRIZIONALI</a:t>
              </a:r>
            </a:p>
          </p:txBody>
        </p:sp>
        <p:cxnSp>
          <p:nvCxnSpPr>
            <p:cNvPr id="95" name="Connettore diritto 94">
              <a:extLst>
                <a:ext uri="{FF2B5EF4-FFF2-40B4-BE49-F238E27FC236}">
                  <a16:creationId xmlns:a16="http://schemas.microsoft.com/office/drawing/2014/main" id="{91F5C148-4F46-5F78-FACB-818A2A73027F}"/>
                </a:ext>
              </a:extLst>
            </p:cNvPr>
            <p:cNvCxnSpPr>
              <a:cxnSpLocks/>
            </p:cNvCxnSpPr>
            <p:nvPr/>
          </p:nvCxnSpPr>
          <p:spPr>
            <a:xfrm>
              <a:off x="5161935" y="947287"/>
              <a:ext cx="1848465" cy="0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0" name="Gruppo 149">
            <a:extLst>
              <a:ext uri="{FF2B5EF4-FFF2-40B4-BE49-F238E27FC236}">
                <a16:creationId xmlns:a16="http://schemas.microsoft.com/office/drawing/2014/main" id="{B9D81660-920A-F83A-E501-9D42F888A7FF}"/>
              </a:ext>
            </a:extLst>
          </p:cNvPr>
          <p:cNvGrpSpPr/>
          <p:nvPr/>
        </p:nvGrpSpPr>
        <p:grpSpPr>
          <a:xfrm>
            <a:off x="2799797" y="905403"/>
            <a:ext cx="6640640" cy="3407806"/>
            <a:chOff x="2250624" y="1030379"/>
            <a:chExt cx="7443937" cy="4017871"/>
          </a:xfrm>
        </p:grpSpPr>
        <p:grpSp>
          <p:nvGrpSpPr>
            <p:cNvPr id="146" name="Gruppo 145">
              <a:extLst>
                <a:ext uri="{FF2B5EF4-FFF2-40B4-BE49-F238E27FC236}">
                  <a16:creationId xmlns:a16="http://schemas.microsoft.com/office/drawing/2014/main" id="{9BCE7A74-9EEF-DEB7-66AE-6E890EDC049A}"/>
                </a:ext>
              </a:extLst>
            </p:cNvPr>
            <p:cNvGrpSpPr/>
            <p:nvPr/>
          </p:nvGrpSpPr>
          <p:grpSpPr>
            <a:xfrm>
              <a:off x="2250624" y="1030379"/>
              <a:ext cx="7443937" cy="4017871"/>
              <a:chOff x="2761901" y="1161788"/>
              <a:chExt cx="7443937" cy="4017871"/>
            </a:xfrm>
          </p:grpSpPr>
          <p:pic>
            <p:nvPicPr>
              <p:cNvPr id="87" name="Immagine 86">
                <a:extLst>
                  <a:ext uri="{FF2B5EF4-FFF2-40B4-BE49-F238E27FC236}">
                    <a16:creationId xmlns:a16="http://schemas.microsoft.com/office/drawing/2014/main" id="{438BCEE0-12F6-71F7-E210-83DE3C812C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61778" y="3505892"/>
                <a:ext cx="618112" cy="640188"/>
              </a:xfrm>
              <a:prstGeom prst="rect">
                <a:avLst/>
              </a:prstGeom>
            </p:spPr>
          </p:pic>
          <p:grpSp>
            <p:nvGrpSpPr>
              <p:cNvPr id="145" name="Gruppo 144">
                <a:extLst>
                  <a:ext uri="{FF2B5EF4-FFF2-40B4-BE49-F238E27FC236}">
                    <a16:creationId xmlns:a16="http://schemas.microsoft.com/office/drawing/2014/main" id="{3243B762-2F24-50CA-65FC-CB87857B182B}"/>
                  </a:ext>
                </a:extLst>
              </p:cNvPr>
              <p:cNvGrpSpPr/>
              <p:nvPr/>
            </p:nvGrpSpPr>
            <p:grpSpPr>
              <a:xfrm>
                <a:off x="2761901" y="1161788"/>
                <a:ext cx="7443937" cy="4017871"/>
                <a:chOff x="2761901" y="1161788"/>
                <a:chExt cx="7443937" cy="4017871"/>
              </a:xfrm>
            </p:grpSpPr>
            <p:pic>
              <p:nvPicPr>
                <p:cNvPr id="83" name="Immagine 82">
                  <a:extLst>
                    <a:ext uri="{FF2B5EF4-FFF2-40B4-BE49-F238E27FC236}">
                      <a16:creationId xmlns:a16="http://schemas.microsoft.com/office/drawing/2014/main" id="{E5E5E470-8C2C-AEA8-87E0-535599A1A6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199476" y="3402423"/>
                  <a:ext cx="632516" cy="655106"/>
                </a:xfrm>
                <a:prstGeom prst="rect">
                  <a:avLst/>
                </a:prstGeom>
              </p:spPr>
            </p:pic>
            <p:grpSp>
              <p:nvGrpSpPr>
                <p:cNvPr id="144" name="Gruppo 143">
                  <a:extLst>
                    <a:ext uri="{FF2B5EF4-FFF2-40B4-BE49-F238E27FC236}">
                      <a16:creationId xmlns:a16="http://schemas.microsoft.com/office/drawing/2014/main" id="{51BC1262-ADA4-F0AC-52D2-B3961F6F6587}"/>
                    </a:ext>
                  </a:extLst>
                </p:cNvPr>
                <p:cNvGrpSpPr/>
                <p:nvPr/>
              </p:nvGrpSpPr>
              <p:grpSpPr>
                <a:xfrm>
                  <a:off x="2761901" y="1161788"/>
                  <a:ext cx="7443937" cy="4017871"/>
                  <a:chOff x="2761901" y="1161788"/>
                  <a:chExt cx="7443937" cy="4017871"/>
                </a:xfrm>
              </p:grpSpPr>
              <p:cxnSp>
                <p:nvCxnSpPr>
                  <p:cNvPr id="15" name="Connettore diritto 14">
                    <a:extLst>
                      <a:ext uri="{FF2B5EF4-FFF2-40B4-BE49-F238E27FC236}">
                        <a16:creationId xmlns:a16="http://schemas.microsoft.com/office/drawing/2014/main" id="{FA0D5614-16DD-22D9-0D93-C9AA7D5752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71468" y="1172098"/>
                    <a:ext cx="0" cy="4007561"/>
                  </a:xfrm>
                  <a:prstGeom prst="line">
                    <a:avLst/>
                  </a:prstGeom>
                  <a:ln w="12700">
                    <a:prstDash val="lgDashDotDot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41" name="Gruppo 140">
                    <a:extLst>
                      <a:ext uri="{FF2B5EF4-FFF2-40B4-BE49-F238E27FC236}">
                        <a16:creationId xmlns:a16="http://schemas.microsoft.com/office/drawing/2014/main" id="{FB31B580-6FEC-466F-29CE-8DF452986375}"/>
                      </a:ext>
                    </a:extLst>
                  </p:cNvPr>
                  <p:cNvGrpSpPr/>
                  <p:nvPr/>
                </p:nvGrpSpPr>
                <p:grpSpPr>
                  <a:xfrm>
                    <a:off x="2761901" y="1161788"/>
                    <a:ext cx="7443937" cy="3813934"/>
                    <a:chOff x="2837574" y="1038026"/>
                    <a:chExt cx="7443937" cy="3813934"/>
                  </a:xfrm>
                </p:grpSpPr>
                <p:pic>
                  <p:nvPicPr>
                    <p:cNvPr id="34" name="Immagine 33">
                      <a:extLst>
                        <a:ext uri="{FF2B5EF4-FFF2-40B4-BE49-F238E27FC236}">
                          <a16:creationId xmlns:a16="http://schemas.microsoft.com/office/drawing/2014/main" id="{043E2739-1383-31E7-D0BB-AF8E20E7B4E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5178927" y="1038934"/>
                      <a:ext cx="731924" cy="684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" name="Immagine 5">
                      <a:extLst>
                        <a:ext uri="{FF2B5EF4-FFF2-40B4-BE49-F238E27FC236}">
                          <a16:creationId xmlns:a16="http://schemas.microsoft.com/office/drawing/2014/main" id="{C3A0DCDF-FF7A-B895-F5CC-5BDD6580F59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7432147" y="1135865"/>
                      <a:ext cx="440388" cy="5652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9" name="Ovale 8">
                      <a:extLst>
                        <a:ext uri="{FF2B5EF4-FFF2-40B4-BE49-F238E27FC236}">
                          <a16:creationId xmlns:a16="http://schemas.microsoft.com/office/drawing/2014/main" id="{3E6BDE7E-5E53-24A4-65BB-F4554685DF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59044" y="1038026"/>
                      <a:ext cx="737419" cy="737419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pic>
                  <p:nvPicPr>
                    <p:cNvPr id="11" name="Immagine 10">
                      <a:extLst>
                        <a:ext uri="{FF2B5EF4-FFF2-40B4-BE49-F238E27FC236}">
                          <a16:creationId xmlns:a16="http://schemas.microsoft.com/office/drawing/2014/main" id="{A8134C3E-3E85-4D69-2376-015EFD3C5D9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6492740" y="1132043"/>
                      <a:ext cx="476075" cy="5652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3" name="Ovale 12">
                      <a:extLst>
                        <a:ext uri="{FF2B5EF4-FFF2-40B4-BE49-F238E27FC236}">
                          <a16:creationId xmlns:a16="http://schemas.microsoft.com/office/drawing/2014/main" id="{E57966DC-2B52-8149-39D5-74CF2B9B3A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67659" y="1038026"/>
                      <a:ext cx="737419" cy="737419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32" name="Ovale 31">
                      <a:extLst>
                        <a:ext uri="{FF2B5EF4-FFF2-40B4-BE49-F238E27FC236}">
                          <a16:creationId xmlns:a16="http://schemas.microsoft.com/office/drawing/2014/main" id="{AAED22EC-ECEB-C69C-54FF-9AC4736F2B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8854" y="1045181"/>
                      <a:ext cx="737419" cy="737419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pic>
                  <p:nvPicPr>
                    <p:cNvPr id="23" name="Immagine 22">
                      <a:extLst>
                        <a:ext uri="{FF2B5EF4-FFF2-40B4-BE49-F238E27FC236}">
                          <a16:creationId xmlns:a16="http://schemas.microsoft.com/office/drawing/2014/main" id="{163E809F-DD6E-CABC-8148-659B1472688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5131341" y="2177260"/>
                      <a:ext cx="779510" cy="81233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6" name="Immagine 35">
                      <a:extLst>
                        <a:ext uri="{FF2B5EF4-FFF2-40B4-BE49-F238E27FC236}">
                          <a16:creationId xmlns:a16="http://schemas.microsoft.com/office/drawing/2014/main" id="{E36CAD72-476C-3CC6-A349-45F3CFD7CD2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4336629" y="2312697"/>
                      <a:ext cx="454885" cy="62890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5" name="Immagine 44">
                      <a:extLst>
                        <a:ext uri="{FF2B5EF4-FFF2-40B4-BE49-F238E27FC236}">
                          <a16:creationId xmlns:a16="http://schemas.microsoft.com/office/drawing/2014/main" id="{5FF0B724-D0FA-B781-3487-66F74C26121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7217996" y="2184180"/>
                      <a:ext cx="761759" cy="79383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6" name="Immagine 45">
                      <a:extLst>
                        <a:ext uri="{FF2B5EF4-FFF2-40B4-BE49-F238E27FC236}">
                          <a16:creationId xmlns:a16="http://schemas.microsoft.com/office/drawing/2014/main" id="{3AB8E10F-3A56-0BDC-970E-E3D3AC22854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6415892" y="2315441"/>
                      <a:ext cx="444526" cy="614580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58" name="Gruppo 57">
                      <a:extLst>
                        <a:ext uri="{FF2B5EF4-FFF2-40B4-BE49-F238E27FC236}">
                          <a16:creationId xmlns:a16="http://schemas.microsoft.com/office/drawing/2014/main" id="{377C1021-0B24-5F8E-E03C-08895F9BD9E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37574" y="4220898"/>
                      <a:ext cx="1462926" cy="628902"/>
                      <a:chOff x="2862106" y="3812986"/>
                      <a:chExt cx="1462926" cy="628902"/>
                    </a:xfrm>
                  </p:grpSpPr>
                  <p:pic>
                    <p:nvPicPr>
                      <p:cNvPr id="27" name="Immagine 26">
                        <a:extLst>
                          <a:ext uri="{FF2B5EF4-FFF2-40B4-BE49-F238E27FC236}">
                            <a16:creationId xmlns:a16="http://schemas.microsoft.com/office/drawing/2014/main" id="{E8BC6F39-56E6-EB76-F376-74CA9A8C053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62106" y="3812986"/>
                        <a:ext cx="680303" cy="628902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4" name="Immagine 53">
                        <a:extLst>
                          <a:ext uri="{FF2B5EF4-FFF2-40B4-BE49-F238E27FC236}">
                            <a16:creationId xmlns:a16="http://schemas.microsoft.com/office/drawing/2014/main" id="{36FD3C70-450F-B4DA-57B0-BBA5F026892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87712" y="3845802"/>
                        <a:ext cx="537320" cy="52408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64" name="Immagine 63">
                      <a:extLst>
                        <a:ext uri="{FF2B5EF4-FFF2-40B4-BE49-F238E27FC236}">
                          <a16:creationId xmlns:a16="http://schemas.microsoft.com/office/drawing/2014/main" id="{9D6DC5F8-A18A-0A3C-4519-BCEA817F31E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4541848" y="4247651"/>
                      <a:ext cx="526692" cy="52408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6" name="Immagine 65">
                      <a:extLst>
                        <a:ext uri="{FF2B5EF4-FFF2-40B4-BE49-F238E27FC236}">
                          <a16:creationId xmlns:a16="http://schemas.microsoft.com/office/drawing/2014/main" id="{BCB73DA9-28AF-FDD7-364F-52F67961D1F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5329489" y="4240351"/>
                      <a:ext cx="543394" cy="524085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68" name="Gruppo 67">
                      <a:extLst>
                        <a:ext uri="{FF2B5EF4-FFF2-40B4-BE49-F238E27FC236}">
                          <a16:creationId xmlns:a16="http://schemas.microsoft.com/office/drawing/2014/main" id="{433022B5-2B84-92A3-0C43-7DE8312B9F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16007" y="4237380"/>
                      <a:ext cx="3019817" cy="614580"/>
                      <a:chOff x="2748950" y="4833331"/>
                      <a:chExt cx="3019817" cy="614580"/>
                    </a:xfrm>
                  </p:grpSpPr>
                  <p:grpSp>
                    <p:nvGrpSpPr>
                      <p:cNvPr id="69" name="Gruppo 68">
                        <a:extLst>
                          <a:ext uri="{FF2B5EF4-FFF2-40B4-BE49-F238E27FC236}">
                            <a16:creationId xmlns:a16="http://schemas.microsoft.com/office/drawing/2014/main" id="{1D32E9F9-730A-D301-26E8-29A5D1A4980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748950" y="4833331"/>
                        <a:ext cx="1447433" cy="614580"/>
                        <a:chOff x="2748950" y="4833331"/>
                        <a:chExt cx="1447433" cy="614580"/>
                      </a:xfrm>
                    </p:grpSpPr>
                    <p:pic>
                      <p:nvPicPr>
                        <p:cNvPr id="77" name="Immagine 76">
                          <a:extLst>
                            <a:ext uri="{FF2B5EF4-FFF2-40B4-BE49-F238E27FC236}">
                              <a16:creationId xmlns:a16="http://schemas.microsoft.com/office/drawing/2014/main" id="{00F3E005-2B12-DBCE-C663-A34D53B6FCF3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748950" y="4833331"/>
                          <a:ext cx="664811" cy="61458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78" name="Immagine 77">
                          <a:extLst>
                            <a:ext uri="{FF2B5EF4-FFF2-40B4-BE49-F238E27FC236}">
                              <a16:creationId xmlns:a16="http://schemas.microsoft.com/office/drawing/2014/main" id="{48128F84-D093-B5AB-7369-57E427C8C018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671300" y="4863761"/>
                          <a:ext cx="525083" cy="512150"/>
                        </a:xfrm>
                        <a:prstGeom prst="rect">
                          <a:avLst/>
                        </a:prstGeom>
                      </p:spPr>
                    </p:pic>
                  </p:grpSp>
                  <p:pic>
                    <p:nvPicPr>
                      <p:cNvPr id="70" name="Immagine 69">
                        <a:extLst>
                          <a:ext uri="{FF2B5EF4-FFF2-40B4-BE49-F238E27FC236}">
                            <a16:creationId xmlns:a16="http://schemas.microsoft.com/office/drawing/2014/main" id="{03B1EBA3-8632-DC7A-17F4-A5CCD7444D9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49726" y="4857698"/>
                        <a:ext cx="514698" cy="51215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6" name="Immagine 75">
                        <a:extLst>
                          <a:ext uri="{FF2B5EF4-FFF2-40B4-BE49-F238E27FC236}">
                            <a16:creationId xmlns:a16="http://schemas.microsoft.com/office/drawing/2014/main" id="{1E0A4059-E051-C764-2EBC-62B466DFEA4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37748" y="4850398"/>
                        <a:ext cx="531019" cy="512150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80" name="Immagine 79">
                      <a:extLst>
                        <a:ext uri="{FF2B5EF4-FFF2-40B4-BE49-F238E27FC236}">
                          <a16:creationId xmlns:a16="http://schemas.microsoft.com/office/drawing/2014/main" id="{7DEB9BA1-EE8F-BC12-008E-44ACB6CA2E0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"/>
                    <a:stretch>
                      <a:fillRect/>
                    </a:stretch>
                  </p:blipFill>
                  <p:spPr>
                    <a:xfrm>
                      <a:off x="9704511" y="4261747"/>
                      <a:ext cx="522932" cy="512150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49" name="Gruppo 48">
                      <a:extLst>
                        <a:ext uri="{FF2B5EF4-FFF2-40B4-BE49-F238E27FC236}">
                          <a16:creationId xmlns:a16="http://schemas.microsoft.com/office/drawing/2014/main" id="{EC8CEC6C-F160-374F-F19F-B65B8F5E10E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00212" y="3277046"/>
                      <a:ext cx="2572671" cy="602698"/>
                      <a:chOff x="2875558" y="2904149"/>
                      <a:chExt cx="2572671" cy="602698"/>
                    </a:xfrm>
                  </p:grpSpPr>
                  <p:pic>
                    <p:nvPicPr>
                      <p:cNvPr id="25" name="Immagine 24">
                        <a:extLst>
                          <a:ext uri="{FF2B5EF4-FFF2-40B4-BE49-F238E27FC236}">
                            <a16:creationId xmlns:a16="http://schemas.microsoft.com/office/drawing/2014/main" id="{630DE8FA-BA53-BF6B-83E6-F12E94457EC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875558" y="2904149"/>
                        <a:ext cx="663609" cy="602698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8" name="Immagine 47">
                        <a:extLst>
                          <a:ext uri="{FF2B5EF4-FFF2-40B4-BE49-F238E27FC236}">
                            <a16:creationId xmlns:a16="http://schemas.microsoft.com/office/drawing/2014/main" id="{C97060AF-2DB5-6D16-E67C-102DBB5C4DC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73929" y="2977555"/>
                        <a:ext cx="674300" cy="524085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86" name="Gruppo 85">
                      <a:extLst>
                        <a:ext uri="{FF2B5EF4-FFF2-40B4-BE49-F238E27FC236}">
                          <a16:creationId xmlns:a16="http://schemas.microsoft.com/office/drawing/2014/main" id="{C26E2446-366A-0352-C9D3-BC183D5B802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16556" y="3361344"/>
                      <a:ext cx="3470130" cy="590405"/>
                      <a:chOff x="2769191" y="3982115"/>
                      <a:chExt cx="3470130" cy="590405"/>
                    </a:xfrm>
                  </p:grpSpPr>
                  <p:pic>
                    <p:nvPicPr>
                      <p:cNvPr id="88" name="Immagine 87">
                        <a:extLst>
                          <a:ext uri="{FF2B5EF4-FFF2-40B4-BE49-F238E27FC236}">
                            <a16:creationId xmlns:a16="http://schemas.microsoft.com/office/drawing/2014/main" id="{0A327D20-5906-8424-9020-11D37E17627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769191" y="3982115"/>
                        <a:ext cx="648497" cy="58897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89" name="Immagine 88">
                        <a:extLst>
                          <a:ext uri="{FF2B5EF4-FFF2-40B4-BE49-F238E27FC236}">
                            <a16:creationId xmlns:a16="http://schemas.microsoft.com/office/drawing/2014/main" id="{2A118EA9-2E84-D4DE-FB02-F84F94BDC0C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580377" y="4060370"/>
                        <a:ext cx="658944" cy="512150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96" name="CasellaDiTesto 95">
                      <a:extLst>
                        <a:ext uri="{FF2B5EF4-FFF2-40B4-BE49-F238E27FC236}">
                          <a16:creationId xmlns:a16="http://schemas.microsoft.com/office/drawing/2014/main" id="{ACA7EA50-DEED-C9B3-59A8-EBB7C3F55D6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54962" y="1157842"/>
                      <a:ext cx="250607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it-IT" u="sng" dirty="0">
                          <a:latin typeface="Bodoni MT" panose="02070603080606020203" pitchFamily="18" charset="0"/>
                          <a:ea typeface="UD Digi Kyokasho NK-B" panose="02020700000000000000" pitchFamily="18" charset="-128"/>
                        </a:rPr>
                        <a:t>Pre-Intervento</a:t>
                      </a:r>
                    </a:p>
                  </p:txBody>
                </p:sp>
                <p:sp>
                  <p:nvSpPr>
                    <p:cNvPr id="97" name="CasellaDiTesto 96">
                      <a:extLst>
                        <a:ext uri="{FF2B5EF4-FFF2-40B4-BE49-F238E27FC236}">
                          <a16:creationId xmlns:a16="http://schemas.microsoft.com/office/drawing/2014/main" id="{4FBE86BE-B6E3-FD7B-066F-633F93F615B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75438" y="1118488"/>
                      <a:ext cx="250607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it-IT" u="sng" dirty="0">
                          <a:latin typeface="Bodoni MT" panose="02070603080606020203" pitchFamily="18" charset="0"/>
                          <a:ea typeface="UD Digi Kyokasho NK-B" panose="02020700000000000000" pitchFamily="18" charset="-128"/>
                        </a:rPr>
                        <a:t>Post-Intervento</a:t>
                      </a:r>
                    </a:p>
                  </p:txBody>
                </p:sp>
                <p:pic>
                  <p:nvPicPr>
                    <p:cNvPr id="106" name="Immagine 105">
                      <a:extLst>
                        <a:ext uri="{FF2B5EF4-FFF2-40B4-BE49-F238E27FC236}">
                          <a16:creationId xmlns:a16="http://schemas.microsoft.com/office/drawing/2014/main" id="{10083C8F-C277-4354-D3A9-BA50E88A979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6"/>
                    <a:stretch>
                      <a:fillRect/>
                    </a:stretch>
                  </p:blipFill>
                  <p:spPr>
                    <a:xfrm>
                      <a:off x="8217094" y="2351239"/>
                      <a:ext cx="614959" cy="64018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0" name="Immagine 109">
                      <a:extLst>
                        <a:ext uri="{FF2B5EF4-FFF2-40B4-BE49-F238E27FC236}">
                          <a16:creationId xmlns:a16="http://schemas.microsoft.com/office/drawing/2014/main" id="{6457CF81-CB0D-42D3-B9F1-ECDC9364CAC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7"/>
                    <a:stretch>
                      <a:fillRect/>
                    </a:stretch>
                  </p:blipFill>
                  <p:spPr>
                    <a:xfrm>
                      <a:off x="9108763" y="2358847"/>
                      <a:ext cx="573817" cy="614580"/>
                    </a:xfrm>
                    <a:prstGeom prst="rect">
                      <a:avLst/>
                    </a:prstGeom>
                  </p:spPr>
                </p:pic>
              </p:grpSp>
            </p:grpSp>
          </p:grpSp>
        </p:grpSp>
        <p:pic>
          <p:nvPicPr>
            <p:cNvPr id="112" name="Immagine 111">
              <a:extLst>
                <a:ext uri="{FF2B5EF4-FFF2-40B4-BE49-F238E27FC236}">
                  <a16:creationId xmlns:a16="http://schemas.microsoft.com/office/drawing/2014/main" id="{418402DD-24DA-6AB8-F1F5-1B33EF870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658122" y="3348053"/>
              <a:ext cx="617637" cy="614580"/>
            </a:xfrm>
            <a:prstGeom prst="rect">
              <a:avLst/>
            </a:prstGeom>
          </p:spPr>
        </p:pic>
      </p:grpSp>
      <p:grpSp>
        <p:nvGrpSpPr>
          <p:cNvPr id="195" name="Gruppo 194">
            <a:extLst>
              <a:ext uri="{FF2B5EF4-FFF2-40B4-BE49-F238E27FC236}">
                <a16:creationId xmlns:a16="http://schemas.microsoft.com/office/drawing/2014/main" id="{FF0D3B27-7A36-A36B-DF30-66EC8E1F08FA}"/>
              </a:ext>
            </a:extLst>
          </p:cNvPr>
          <p:cNvGrpSpPr/>
          <p:nvPr/>
        </p:nvGrpSpPr>
        <p:grpSpPr>
          <a:xfrm>
            <a:off x="-258012" y="1554580"/>
            <a:ext cx="2507466" cy="4088391"/>
            <a:chOff x="-221958" y="1581415"/>
            <a:chExt cx="2507466" cy="4088391"/>
          </a:xfrm>
        </p:grpSpPr>
        <p:sp>
          <p:nvSpPr>
            <p:cNvPr id="130" name="Esagono 129">
              <a:extLst>
                <a:ext uri="{FF2B5EF4-FFF2-40B4-BE49-F238E27FC236}">
                  <a16:creationId xmlns:a16="http://schemas.microsoft.com/office/drawing/2014/main" id="{D0A08D13-2469-FA55-D6B9-D52A88EC75FB}"/>
                </a:ext>
              </a:extLst>
            </p:cNvPr>
            <p:cNvSpPr/>
            <p:nvPr/>
          </p:nvSpPr>
          <p:spPr>
            <a:xfrm>
              <a:off x="232742" y="1991824"/>
              <a:ext cx="1556612" cy="1280759"/>
            </a:xfrm>
            <a:prstGeom prst="hexagon">
              <a:avLst/>
            </a:prstGeom>
            <a:blipFill dpi="0" rotWithShape="1"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B7E2F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9" name="Esagono 128">
              <a:extLst>
                <a:ext uri="{FF2B5EF4-FFF2-40B4-BE49-F238E27FC236}">
                  <a16:creationId xmlns:a16="http://schemas.microsoft.com/office/drawing/2014/main" id="{D2C75160-8E0A-B705-D6FD-799F2CB58390}"/>
                </a:ext>
              </a:extLst>
            </p:cNvPr>
            <p:cNvSpPr/>
            <p:nvPr/>
          </p:nvSpPr>
          <p:spPr>
            <a:xfrm>
              <a:off x="254166" y="3941676"/>
              <a:ext cx="1556612" cy="1283006"/>
            </a:xfrm>
            <a:prstGeom prst="hexagon">
              <a:avLst/>
            </a:prstGeom>
            <a:blipFill dpi="0" rotWithShape="1"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B8CFD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1" name="CasellaDiTesto 160">
              <a:extLst>
                <a:ext uri="{FF2B5EF4-FFF2-40B4-BE49-F238E27FC236}">
                  <a16:creationId xmlns:a16="http://schemas.microsoft.com/office/drawing/2014/main" id="{AEA79BD0-BB21-E1C5-51A8-236204522CC4}"/>
                </a:ext>
              </a:extLst>
            </p:cNvPr>
            <p:cNvSpPr txBox="1"/>
            <p:nvPr/>
          </p:nvSpPr>
          <p:spPr>
            <a:xfrm>
              <a:off x="-221958" y="3336301"/>
              <a:ext cx="250607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i="1" dirty="0">
                  <a:solidFill>
                    <a:srgbClr val="B8CFD9"/>
                  </a:solidFill>
                  <a:latin typeface="Bodoni MT" panose="02070603080606020203" pitchFamily="18" charset="0"/>
                  <a:ea typeface="UD Digi Kyokasho NK-B" panose="02020700000000000000" pitchFamily="18" charset="-128"/>
                </a:rPr>
                <a:t>Accumulo Tessuto </a:t>
              </a:r>
            </a:p>
            <a:p>
              <a:pPr algn="ctr"/>
              <a:r>
                <a:rPr lang="it-IT" sz="1400" i="1" dirty="0">
                  <a:solidFill>
                    <a:srgbClr val="B8CFD9"/>
                  </a:solidFill>
                  <a:latin typeface="Bodoni MT" panose="02070603080606020203" pitchFamily="18" charset="0"/>
                  <a:ea typeface="UD Digi Kyokasho NK-B" panose="02020700000000000000" pitchFamily="18" charset="-128"/>
                </a:rPr>
                <a:t>Adiposo</a:t>
              </a:r>
            </a:p>
          </p:txBody>
        </p:sp>
        <p:sp>
          <p:nvSpPr>
            <p:cNvPr id="162" name="CasellaDiTesto 161">
              <a:extLst>
                <a:ext uri="{FF2B5EF4-FFF2-40B4-BE49-F238E27FC236}">
                  <a16:creationId xmlns:a16="http://schemas.microsoft.com/office/drawing/2014/main" id="{EDEEF066-918F-E666-5D9F-7EE65902706F}"/>
                </a:ext>
              </a:extLst>
            </p:cNvPr>
            <p:cNvSpPr txBox="1"/>
            <p:nvPr/>
          </p:nvSpPr>
          <p:spPr>
            <a:xfrm>
              <a:off x="-220565" y="5319756"/>
              <a:ext cx="250607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i="1" dirty="0">
                  <a:solidFill>
                    <a:srgbClr val="B8CFD9"/>
                  </a:solidFill>
                  <a:latin typeface="Bodoni MT" panose="02070603080606020203" pitchFamily="18" charset="0"/>
                  <a:ea typeface="UD Digi Kyokasho NK-B" panose="02020700000000000000" pitchFamily="18" charset="-128"/>
                </a:rPr>
                <a:t>Abitudini Alimentari</a:t>
              </a:r>
            </a:p>
          </p:txBody>
        </p:sp>
        <p:grpSp>
          <p:nvGrpSpPr>
            <p:cNvPr id="189" name="Gruppo 188">
              <a:extLst>
                <a:ext uri="{FF2B5EF4-FFF2-40B4-BE49-F238E27FC236}">
                  <a16:creationId xmlns:a16="http://schemas.microsoft.com/office/drawing/2014/main" id="{0588014F-F839-DDFE-5F4D-72ABB43813B5}"/>
                </a:ext>
              </a:extLst>
            </p:cNvPr>
            <p:cNvGrpSpPr/>
            <p:nvPr/>
          </p:nvGrpSpPr>
          <p:grpSpPr>
            <a:xfrm>
              <a:off x="129290" y="1581415"/>
              <a:ext cx="1800071" cy="4088391"/>
              <a:chOff x="129290" y="1581415"/>
              <a:chExt cx="1800071" cy="4088391"/>
            </a:xfrm>
          </p:grpSpPr>
          <p:sp>
            <p:nvSpPr>
              <p:cNvPr id="187" name="Rettangolo 186">
                <a:extLst>
                  <a:ext uri="{FF2B5EF4-FFF2-40B4-BE49-F238E27FC236}">
                    <a16:creationId xmlns:a16="http://schemas.microsoft.com/office/drawing/2014/main" id="{6E70751F-3B29-E4AC-5808-2772296E7FC9}"/>
                  </a:ext>
                </a:extLst>
              </p:cNvPr>
              <p:cNvSpPr/>
              <p:nvPr/>
            </p:nvSpPr>
            <p:spPr>
              <a:xfrm>
                <a:off x="129290" y="1774953"/>
                <a:ext cx="1800071" cy="3894853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2" name="CasellaDiTesto 141">
                <a:extLst>
                  <a:ext uri="{FF2B5EF4-FFF2-40B4-BE49-F238E27FC236}">
                    <a16:creationId xmlns:a16="http://schemas.microsoft.com/office/drawing/2014/main" id="{4D76DB3D-B800-09D2-8DFC-61200C60FE4A}"/>
                  </a:ext>
                </a:extLst>
              </p:cNvPr>
              <p:cNvSpPr txBox="1"/>
              <p:nvPr/>
            </p:nvSpPr>
            <p:spPr>
              <a:xfrm>
                <a:off x="598266" y="1581415"/>
                <a:ext cx="862118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i="1" dirty="0">
                    <a:solidFill>
                      <a:srgbClr val="0070C0"/>
                    </a:solidFill>
                    <a:latin typeface="Bodoni MT" panose="02070603080606020203" pitchFamily="18" charset="0"/>
                    <a:ea typeface="UD Digi Kyokasho NK-B" panose="02020700000000000000" pitchFamily="18" charset="-128"/>
                  </a:rPr>
                  <a:t>Cause</a:t>
                </a:r>
              </a:p>
            </p:txBody>
          </p:sp>
        </p:grpSp>
      </p:grpSp>
      <p:grpSp>
        <p:nvGrpSpPr>
          <p:cNvPr id="196" name="Gruppo 195">
            <a:extLst>
              <a:ext uri="{FF2B5EF4-FFF2-40B4-BE49-F238E27FC236}">
                <a16:creationId xmlns:a16="http://schemas.microsoft.com/office/drawing/2014/main" id="{47AF1579-779A-C37B-4B86-C99186BAF9EE}"/>
              </a:ext>
            </a:extLst>
          </p:cNvPr>
          <p:cNvGrpSpPr/>
          <p:nvPr/>
        </p:nvGrpSpPr>
        <p:grpSpPr>
          <a:xfrm>
            <a:off x="9956280" y="1595445"/>
            <a:ext cx="2511101" cy="4088391"/>
            <a:chOff x="9818813" y="1601564"/>
            <a:chExt cx="2511101" cy="4088391"/>
          </a:xfrm>
        </p:grpSpPr>
        <p:sp>
          <p:nvSpPr>
            <p:cNvPr id="136" name="Esagono 135">
              <a:extLst>
                <a:ext uri="{FF2B5EF4-FFF2-40B4-BE49-F238E27FC236}">
                  <a16:creationId xmlns:a16="http://schemas.microsoft.com/office/drawing/2014/main" id="{D8D98C7A-1E70-F789-3FDF-5898D8428576}"/>
                </a:ext>
              </a:extLst>
            </p:cNvPr>
            <p:cNvSpPr/>
            <p:nvPr/>
          </p:nvSpPr>
          <p:spPr>
            <a:xfrm>
              <a:off x="10262639" y="1992866"/>
              <a:ext cx="1542190" cy="1302420"/>
            </a:xfrm>
            <a:prstGeom prst="hexagon">
              <a:avLst/>
            </a:prstGeom>
            <a:blipFill dpi="0"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B8CFD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1" name="Esagono 130">
              <a:extLst>
                <a:ext uri="{FF2B5EF4-FFF2-40B4-BE49-F238E27FC236}">
                  <a16:creationId xmlns:a16="http://schemas.microsoft.com/office/drawing/2014/main" id="{0B9DB5E4-4187-F2FD-A314-506918FB5153}"/>
                </a:ext>
              </a:extLst>
            </p:cNvPr>
            <p:cNvSpPr/>
            <p:nvPr/>
          </p:nvSpPr>
          <p:spPr>
            <a:xfrm>
              <a:off x="10262639" y="3941676"/>
              <a:ext cx="1547219" cy="1280759"/>
            </a:xfrm>
            <a:prstGeom prst="hexagon">
              <a:avLst/>
            </a:prstGeom>
            <a:blipFill dpi="0" rotWithShape="1"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B7E2F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4" name="CasellaDiTesto 163">
              <a:extLst>
                <a:ext uri="{FF2B5EF4-FFF2-40B4-BE49-F238E27FC236}">
                  <a16:creationId xmlns:a16="http://schemas.microsoft.com/office/drawing/2014/main" id="{6BF2DEF7-F84F-7C17-014E-4984B11B91CB}"/>
                </a:ext>
              </a:extLst>
            </p:cNvPr>
            <p:cNvSpPr txBox="1"/>
            <p:nvPr/>
          </p:nvSpPr>
          <p:spPr>
            <a:xfrm>
              <a:off x="9818813" y="3387506"/>
              <a:ext cx="250607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i="1" dirty="0">
                  <a:solidFill>
                    <a:srgbClr val="B8CFD9"/>
                  </a:solidFill>
                  <a:latin typeface="Bodoni MT" panose="02070603080606020203" pitchFamily="18" charset="0"/>
                  <a:ea typeface="UD Digi Kyokasho NK-B" panose="02020700000000000000" pitchFamily="18" charset="-128"/>
                </a:rPr>
                <a:t>Malassorbimento</a:t>
              </a:r>
            </a:p>
          </p:txBody>
        </p:sp>
        <p:sp>
          <p:nvSpPr>
            <p:cNvPr id="165" name="CasellaDiTesto 164">
              <a:extLst>
                <a:ext uri="{FF2B5EF4-FFF2-40B4-BE49-F238E27FC236}">
                  <a16:creationId xmlns:a16="http://schemas.microsoft.com/office/drawing/2014/main" id="{1F5F6942-7A42-FFAC-1A95-A72F3884FDF9}"/>
                </a:ext>
              </a:extLst>
            </p:cNvPr>
            <p:cNvSpPr txBox="1"/>
            <p:nvPr/>
          </p:nvSpPr>
          <p:spPr>
            <a:xfrm>
              <a:off x="9823841" y="5314655"/>
              <a:ext cx="250607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i="1" dirty="0">
                  <a:solidFill>
                    <a:srgbClr val="B8CFD9"/>
                  </a:solidFill>
                  <a:latin typeface="Bodoni MT" panose="02070603080606020203" pitchFamily="18" charset="0"/>
                  <a:ea typeface="UD Digi Kyokasho NK-B" panose="02020700000000000000" pitchFamily="18" charset="-128"/>
                </a:rPr>
                <a:t>Abitudini Alimentari</a:t>
              </a:r>
            </a:p>
          </p:txBody>
        </p:sp>
        <p:grpSp>
          <p:nvGrpSpPr>
            <p:cNvPr id="190" name="Gruppo 189">
              <a:extLst>
                <a:ext uri="{FF2B5EF4-FFF2-40B4-BE49-F238E27FC236}">
                  <a16:creationId xmlns:a16="http://schemas.microsoft.com/office/drawing/2014/main" id="{5D87610B-B94E-41BA-45AC-9F9C81C7CB54}"/>
                </a:ext>
              </a:extLst>
            </p:cNvPr>
            <p:cNvGrpSpPr/>
            <p:nvPr/>
          </p:nvGrpSpPr>
          <p:grpSpPr>
            <a:xfrm>
              <a:off x="10159187" y="1601564"/>
              <a:ext cx="1800071" cy="4088391"/>
              <a:chOff x="129290" y="1581415"/>
              <a:chExt cx="1800071" cy="4088391"/>
            </a:xfrm>
          </p:grpSpPr>
          <p:sp>
            <p:nvSpPr>
              <p:cNvPr id="191" name="Rettangolo 190">
                <a:extLst>
                  <a:ext uri="{FF2B5EF4-FFF2-40B4-BE49-F238E27FC236}">
                    <a16:creationId xmlns:a16="http://schemas.microsoft.com/office/drawing/2014/main" id="{0BEAB71C-0050-FD94-4BAC-0EE36896DFA5}"/>
                  </a:ext>
                </a:extLst>
              </p:cNvPr>
              <p:cNvSpPr/>
              <p:nvPr/>
            </p:nvSpPr>
            <p:spPr>
              <a:xfrm>
                <a:off x="129290" y="1774953"/>
                <a:ext cx="1800071" cy="3894853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2" name="CasellaDiTesto 191">
                <a:extLst>
                  <a:ext uri="{FF2B5EF4-FFF2-40B4-BE49-F238E27FC236}">
                    <a16:creationId xmlns:a16="http://schemas.microsoft.com/office/drawing/2014/main" id="{A10C581B-64DA-2B10-9F33-66DE86FAFB46}"/>
                  </a:ext>
                </a:extLst>
              </p:cNvPr>
              <p:cNvSpPr txBox="1"/>
              <p:nvPr/>
            </p:nvSpPr>
            <p:spPr>
              <a:xfrm>
                <a:off x="598266" y="1581415"/>
                <a:ext cx="862118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i="1" dirty="0">
                    <a:solidFill>
                      <a:srgbClr val="0070C0"/>
                    </a:solidFill>
                    <a:latin typeface="Bodoni MT" panose="02070603080606020203" pitchFamily="18" charset="0"/>
                    <a:ea typeface="UD Digi Kyokasho NK-B" panose="02020700000000000000" pitchFamily="18" charset="-128"/>
                  </a:rPr>
                  <a:t>Cause</a:t>
                </a:r>
              </a:p>
            </p:txBody>
          </p:sp>
        </p:grpSp>
      </p:grpSp>
      <p:grpSp>
        <p:nvGrpSpPr>
          <p:cNvPr id="197" name="Gruppo 196">
            <a:extLst>
              <a:ext uri="{FF2B5EF4-FFF2-40B4-BE49-F238E27FC236}">
                <a16:creationId xmlns:a16="http://schemas.microsoft.com/office/drawing/2014/main" id="{5BDD4A88-0A7E-13D7-A7E9-D47EBF5146BD}"/>
              </a:ext>
            </a:extLst>
          </p:cNvPr>
          <p:cNvGrpSpPr/>
          <p:nvPr/>
        </p:nvGrpSpPr>
        <p:grpSpPr>
          <a:xfrm>
            <a:off x="3020950" y="4402155"/>
            <a:ext cx="5829609" cy="1709976"/>
            <a:chOff x="2958984" y="5147925"/>
            <a:chExt cx="5517546" cy="1709976"/>
          </a:xfrm>
        </p:grpSpPr>
        <p:grpSp>
          <p:nvGrpSpPr>
            <p:cNvPr id="186" name="Gruppo 185">
              <a:extLst>
                <a:ext uri="{FF2B5EF4-FFF2-40B4-BE49-F238E27FC236}">
                  <a16:creationId xmlns:a16="http://schemas.microsoft.com/office/drawing/2014/main" id="{21E77006-E091-5815-3FAF-1CDB8EB14CD4}"/>
                </a:ext>
              </a:extLst>
            </p:cNvPr>
            <p:cNvGrpSpPr/>
            <p:nvPr/>
          </p:nvGrpSpPr>
          <p:grpSpPr>
            <a:xfrm>
              <a:off x="3175397" y="5147925"/>
              <a:ext cx="5301133" cy="1709976"/>
              <a:chOff x="2918942" y="5148024"/>
              <a:chExt cx="5301133" cy="1709976"/>
            </a:xfrm>
          </p:grpSpPr>
          <p:sp>
            <p:nvSpPr>
              <p:cNvPr id="183" name="CasellaDiTesto 182">
                <a:extLst>
                  <a:ext uri="{FF2B5EF4-FFF2-40B4-BE49-F238E27FC236}">
                    <a16:creationId xmlns:a16="http://schemas.microsoft.com/office/drawing/2014/main" id="{5A6AE731-4DF5-EEE6-BECC-80B4DF80ABFE}"/>
                  </a:ext>
                </a:extLst>
              </p:cNvPr>
              <p:cNvSpPr txBox="1"/>
              <p:nvPr/>
            </p:nvSpPr>
            <p:spPr>
              <a:xfrm>
                <a:off x="3277998" y="5507376"/>
                <a:ext cx="2328959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Bodoni MT" panose="02070603080606020203" pitchFamily="18" charset="0"/>
                  <a:buChar char="◊"/>
                </a:pPr>
                <a:r>
                  <a:rPr lang="it-IT" sz="1400" dirty="0">
                    <a:latin typeface="Bodoni MT" panose="02070603080606020203" pitchFamily="18" charset="0"/>
                  </a:rPr>
                  <a:t>Disturbi GI</a:t>
                </a:r>
              </a:p>
              <a:p>
                <a:pPr marL="285750" indent="-285750">
                  <a:buFont typeface="Bodoni MT" panose="02070603080606020203" pitchFamily="18" charset="0"/>
                  <a:buChar char="◊"/>
                </a:pPr>
                <a:r>
                  <a:rPr lang="it-IT" sz="1400" dirty="0">
                    <a:latin typeface="Bodoni MT" panose="02070603080606020203" pitchFamily="18" charset="0"/>
                  </a:rPr>
                  <a:t>Atassia</a:t>
                </a:r>
              </a:p>
              <a:p>
                <a:pPr marL="285750" indent="-285750">
                  <a:buFont typeface="Bodoni MT" panose="02070603080606020203" pitchFamily="18" charset="0"/>
                  <a:buChar char="◊"/>
                </a:pPr>
                <a:r>
                  <a:rPr lang="it-IT" sz="1400" dirty="0">
                    <a:latin typeface="Bodoni MT" panose="02070603080606020203" pitchFamily="18" charset="0"/>
                  </a:rPr>
                  <a:t>Anemia</a:t>
                </a:r>
              </a:p>
              <a:p>
                <a:pPr marL="285750" indent="-285750">
                  <a:buFont typeface="Bodoni MT" panose="02070603080606020203" pitchFamily="18" charset="0"/>
                  <a:buChar char="◊"/>
                </a:pPr>
                <a:r>
                  <a:rPr lang="it-IT" sz="1400" dirty="0">
                    <a:latin typeface="Bodoni MT" panose="02070603080606020203" pitchFamily="18" charset="0"/>
                  </a:rPr>
                  <a:t>Perdita di capelli</a:t>
                </a:r>
              </a:p>
              <a:p>
                <a:pPr marL="285750" indent="-285750">
                  <a:buFont typeface="Bodoni MT" panose="02070603080606020203" pitchFamily="18" charset="0"/>
                  <a:buChar char="◊"/>
                </a:pPr>
                <a:r>
                  <a:rPr lang="it-IT" sz="1400" dirty="0">
                    <a:latin typeface="Bodoni MT" panose="02070603080606020203" pitchFamily="18" charset="0"/>
                  </a:rPr>
                  <a:t>Perdita massa muscolare</a:t>
                </a:r>
              </a:p>
            </p:txBody>
          </p:sp>
          <p:sp>
            <p:nvSpPr>
              <p:cNvPr id="184" name="CasellaDiTesto 183">
                <a:extLst>
                  <a:ext uri="{FF2B5EF4-FFF2-40B4-BE49-F238E27FC236}">
                    <a16:creationId xmlns:a16="http://schemas.microsoft.com/office/drawing/2014/main" id="{91FA21A1-542B-7160-14D0-56251789F773}"/>
                  </a:ext>
                </a:extLst>
              </p:cNvPr>
              <p:cNvSpPr txBox="1"/>
              <p:nvPr/>
            </p:nvSpPr>
            <p:spPr>
              <a:xfrm>
                <a:off x="5825964" y="5503761"/>
                <a:ext cx="2108441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Bodoni MT" panose="02070603080606020203" pitchFamily="18" charset="0"/>
                  <a:buChar char="◊"/>
                </a:pPr>
                <a:r>
                  <a:rPr lang="it-IT" sz="1400" dirty="0">
                    <a:latin typeface="Bodoni MT" panose="02070603080606020203" pitchFamily="18" charset="0"/>
                  </a:rPr>
                  <a:t>Osteopatia</a:t>
                </a:r>
              </a:p>
              <a:p>
                <a:pPr marL="285750" indent="-285750">
                  <a:buFont typeface="Bodoni MT" panose="02070603080606020203" pitchFamily="18" charset="0"/>
                  <a:buChar char="◊"/>
                </a:pPr>
                <a:r>
                  <a:rPr lang="it-IT" sz="1400" dirty="0">
                    <a:latin typeface="Bodoni MT" panose="02070603080606020203" pitchFamily="18" charset="0"/>
                  </a:rPr>
                  <a:t>Encefalopatie</a:t>
                </a:r>
              </a:p>
              <a:p>
                <a:pPr marL="285750" indent="-285750">
                  <a:buFont typeface="Bodoni MT" panose="02070603080606020203" pitchFamily="18" charset="0"/>
                  <a:buChar char="◊"/>
                </a:pPr>
                <a:r>
                  <a:rPr lang="it-IT" sz="1400" dirty="0">
                    <a:latin typeface="Bodoni MT" panose="02070603080606020203" pitchFamily="18" charset="0"/>
                  </a:rPr>
                  <a:t>Iperparatiroidismo secondario</a:t>
                </a:r>
              </a:p>
              <a:p>
                <a:pPr marL="285750" indent="-285750">
                  <a:buFont typeface="Bodoni MT" panose="02070603080606020203" pitchFamily="18" charset="0"/>
                  <a:buChar char="◊"/>
                </a:pPr>
                <a:r>
                  <a:rPr lang="it-IT" sz="1400" dirty="0">
                    <a:latin typeface="Bodoni MT" panose="02070603080606020203" pitchFamily="18" charset="0"/>
                  </a:rPr>
                  <a:t>Dumping Syndrome</a:t>
                </a:r>
              </a:p>
            </p:txBody>
          </p:sp>
          <p:sp>
            <p:nvSpPr>
              <p:cNvPr id="185" name="Rettangolo 184">
                <a:extLst>
                  <a:ext uri="{FF2B5EF4-FFF2-40B4-BE49-F238E27FC236}">
                    <a16:creationId xmlns:a16="http://schemas.microsoft.com/office/drawing/2014/main" id="{80DD3F19-F658-1B12-3C67-87E4FB03B307}"/>
                  </a:ext>
                </a:extLst>
              </p:cNvPr>
              <p:cNvSpPr/>
              <p:nvPr/>
            </p:nvSpPr>
            <p:spPr>
              <a:xfrm>
                <a:off x="2918942" y="5319756"/>
                <a:ext cx="5301133" cy="1538244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9" name="CasellaDiTesto 148">
                <a:extLst>
                  <a:ext uri="{FF2B5EF4-FFF2-40B4-BE49-F238E27FC236}">
                    <a16:creationId xmlns:a16="http://schemas.microsoft.com/office/drawing/2014/main" id="{B6EF1C76-79C3-924D-6C42-F3612DF5F4C9}"/>
                  </a:ext>
                </a:extLst>
              </p:cNvPr>
              <p:cNvSpPr txBox="1"/>
              <p:nvPr/>
            </p:nvSpPr>
            <p:spPr>
              <a:xfrm>
                <a:off x="3144171" y="5148024"/>
                <a:ext cx="4730152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i="1" u="sng" dirty="0">
                    <a:solidFill>
                      <a:srgbClr val="0070C0"/>
                    </a:solidFill>
                    <a:latin typeface="Bodoni MT" panose="02070603080606020203" pitchFamily="18" charset="0"/>
                    <a:ea typeface="UD Digi Kyokasho NK-B" panose="02020700000000000000" pitchFamily="18" charset="-128"/>
                  </a:rPr>
                  <a:t>Conseguenze carenze nutrizionali post-operatorie:</a:t>
                </a:r>
              </a:p>
            </p:txBody>
          </p:sp>
        </p:grpSp>
        <p:pic>
          <p:nvPicPr>
            <p:cNvPr id="193" name="Elemento grafico 192" descr="Avviso con riempimento a tinta unita">
              <a:extLst>
                <a:ext uri="{FF2B5EF4-FFF2-40B4-BE49-F238E27FC236}">
                  <a16:creationId xmlns:a16="http://schemas.microsoft.com/office/drawing/2014/main" id="{D64BFB7E-F862-F2AD-A2EB-D149EB580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958984" y="5908437"/>
              <a:ext cx="360000" cy="360000"/>
            </a:xfrm>
            <a:prstGeom prst="rect">
              <a:avLst/>
            </a:prstGeom>
          </p:spPr>
        </p:pic>
      </p:grpSp>
      <p:pic>
        <p:nvPicPr>
          <p:cNvPr id="199" name="Elemento grafico 198" descr="Freccia linea: leggera curva contorno">
            <a:extLst>
              <a:ext uri="{FF2B5EF4-FFF2-40B4-BE49-F238E27FC236}">
                <a16:creationId xmlns:a16="http://schemas.microsoft.com/office/drawing/2014/main" id="{02E6D4F1-2602-4D8D-FC88-C2023339DFB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rot="5400000">
            <a:off x="3686312" y="1347519"/>
            <a:ext cx="559865" cy="559865"/>
          </a:xfrm>
          <a:prstGeom prst="rect">
            <a:avLst/>
          </a:prstGeom>
        </p:spPr>
      </p:pic>
      <p:pic>
        <p:nvPicPr>
          <p:cNvPr id="200" name="Elemento grafico 199" descr="Freccia linea: leggera curva contorno">
            <a:extLst>
              <a:ext uri="{FF2B5EF4-FFF2-40B4-BE49-F238E27FC236}">
                <a16:creationId xmlns:a16="http://schemas.microsoft.com/office/drawing/2014/main" id="{DCE1A54E-9ACC-0D1E-670D-08BDF158165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rot="16200000" flipH="1">
            <a:off x="8063682" y="1285307"/>
            <a:ext cx="559865" cy="55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73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52B4CCBB-FE0E-CBF6-2BB1-B2B161CC809A}"/>
              </a:ext>
            </a:extLst>
          </p:cNvPr>
          <p:cNvGrpSpPr/>
          <p:nvPr/>
        </p:nvGrpSpPr>
        <p:grpSpPr>
          <a:xfrm>
            <a:off x="339204" y="1538817"/>
            <a:ext cx="11474245" cy="4512589"/>
            <a:chOff x="467031" y="1384617"/>
            <a:chExt cx="11474245" cy="4512589"/>
          </a:xfrm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5A37E757-59AD-27D4-DDED-FB21E93D95C6}"/>
                </a:ext>
              </a:extLst>
            </p:cNvPr>
            <p:cNvSpPr/>
            <p:nvPr/>
          </p:nvSpPr>
          <p:spPr>
            <a:xfrm>
              <a:off x="6324855" y="3128757"/>
              <a:ext cx="5432997" cy="602539"/>
            </a:xfrm>
            <a:prstGeom prst="rect">
              <a:avLst/>
            </a:prstGeom>
            <a:pattFill prst="ltDn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2870900D-B0BE-6D4D-9A4B-4C7401ABF75B}"/>
                </a:ext>
              </a:extLst>
            </p:cNvPr>
            <p:cNvSpPr/>
            <p:nvPr/>
          </p:nvSpPr>
          <p:spPr>
            <a:xfrm>
              <a:off x="5727736" y="3137286"/>
              <a:ext cx="598735" cy="602539"/>
            </a:xfrm>
            <a:prstGeom prst="rect">
              <a:avLst/>
            </a:prstGeom>
            <a:pattFill prst="dkDnDiag">
              <a:fgClr>
                <a:schemeClr val="tx2">
                  <a:lumMod val="75000"/>
                  <a:lumOff val="2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3AD653D0-BE75-0E5A-B336-AA75DAF1E559}"/>
                </a:ext>
              </a:extLst>
            </p:cNvPr>
            <p:cNvSpPr/>
            <p:nvPr/>
          </p:nvSpPr>
          <p:spPr>
            <a:xfrm>
              <a:off x="4291321" y="3124195"/>
              <a:ext cx="1435967" cy="602539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F6E60F29-C381-7430-32A8-C735714CFCDB}"/>
                </a:ext>
              </a:extLst>
            </p:cNvPr>
            <p:cNvGrpSpPr/>
            <p:nvPr/>
          </p:nvGrpSpPr>
          <p:grpSpPr>
            <a:xfrm>
              <a:off x="467031" y="1384617"/>
              <a:ext cx="11474245" cy="4512589"/>
              <a:chOff x="467031" y="1384617"/>
              <a:chExt cx="11474245" cy="4512589"/>
            </a:xfrm>
          </p:grpSpPr>
          <p:grpSp>
            <p:nvGrpSpPr>
              <p:cNvPr id="16" name="Gruppo 15">
                <a:extLst>
                  <a:ext uri="{FF2B5EF4-FFF2-40B4-BE49-F238E27FC236}">
                    <a16:creationId xmlns:a16="http://schemas.microsoft.com/office/drawing/2014/main" id="{46097135-F0C4-2548-BA84-A22247053579}"/>
                  </a:ext>
                </a:extLst>
              </p:cNvPr>
              <p:cNvGrpSpPr/>
              <p:nvPr/>
            </p:nvGrpSpPr>
            <p:grpSpPr>
              <a:xfrm>
                <a:off x="467031" y="1818968"/>
                <a:ext cx="11474245" cy="3342967"/>
                <a:chOff x="358876" y="1634612"/>
                <a:chExt cx="11474245" cy="3342967"/>
              </a:xfrm>
            </p:grpSpPr>
            <p:grpSp>
              <p:nvGrpSpPr>
                <p:cNvPr id="24" name="Gruppo 23">
                  <a:extLst>
                    <a:ext uri="{FF2B5EF4-FFF2-40B4-BE49-F238E27FC236}">
                      <a16:creationId xmlns:a16="http://schemas.microsoft.com/office/drawing/2014/main" id="{4FDC18B6-B8A2-86D5-07A8-571C62F82166}"/>
                    </a:ext>
                  </a:extLst>
                </p:cNvPr>
                <p:cNvGrpSpPr/>
                <p:nvPr/>
              </p:nvGrpSpPr>
              <p:grpSpPr>
                <a:xfrm>
                  <a:off x="358876" y="1634612"/>
                  <a:ext cx="11474245" cy="3342967"/>
                  <a:chOff x="358876" y="1526458"/>
                  <a:chExt cx="11474245" cy="3342967"/>
                </a:xfrm>
              </p:grpSpPr>
              <p:cxnSp>
                <p:nvCxnSpPr>
                  <p:cNvPr id="63" name="Connettore diritto 62">
                    <a:extLst>
                      <a:ext uri="{FF2B5EF4-FFF2-40B4-BE49-F238E27FC236}">
                        <a16:creationId xmlns:a16="http://schemas.microsoft.com/office/drawing/2014/main" id="{315A11CD-7816-C239-25A7-B5D630157A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8876" y="3136489"/>
                    <a:ext cx="11474245" cy="0"/>
                  </a:xfrm>
                  <a:prstGeom prst="line">
                    <a:avLst/>
                  </a:prstGeom>
                  <a:ln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Connettore diritto 63">
                    <a:extLst>
                      <a:ext uri="{FF2B5EF4-FFF2-40B4-BE49-F238E27FC236}">
                        <a16:creationId xmlns:a16="http://schemas.microsoft.com/office/drawing/2014/main" id="{0211D7C5-EE1C-1178-8F51-EF547810AC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592826" y="1526458"/>
                    <a:ext cx="0" cy="1610031"/>
                  </a:xfrm>
                  <a:prstGeom prst="line">
                    <a:avLst/>
                  </a:prstGeom>
                  <a:ln>
                    <a:headEnd type="oval" w="med" len="med"/>
                    <a:tailEnd type="oval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Connettore diritto 64">
                    <a:extLst>
                      <a:ext uri="{FF2B5EF4-FFF2-40B4-BE49-F238E27FC236}">
                        <a16:creationId xmlns:a16="http://schemas.microsoft.com/office/drawing/2014/main" id="{60C262D5-DD45-E59D-28D3-E9066F481C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861186" y="3136489"/>
                    <a:ext cx="0" cy="1732936"/>
                  </a:xfrm>
                  <a:prstGeom prst="line">
                    <a:avLst/>
                  </a:prstGeom>
                  <a:ln>
                    <a:headEnd type="oval" w="med" len="med"/>
                    <a:tailEnd type="oval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Connettore diritto 65">
                    <a:extLst>
                      <a:ext uri="{FF2B5EF4-FFF2-40B4-BE49-F238E27FC236}">
                        <a16:creationId xmlns:a16="http://schemas.microsoft.com/office/drawing/2014/main" id="{8EE2F5AA-5118-128C-A87D-9E8ECC1FE3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203289" y="1526458"/>
                    <a:ext cx="0" cy="1610031"/>
                  </a:xfrm>
                  <a:prstGeom prst="line">
                    <a:avLst/>
                  </a:prstGeom>
                  <a:ln>
                    <a:headEnd type="oval" w="med" len="med"/>
                    <a:tailEnd type="oval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Connettore diritto 66">
                    <a:extLst>
                      <a:ext uri="{FF2B5EF4-FFF2-40B4-BE49-F238E27FC236}">
                        <a16:creationId xmlns:a16="http://schemas.microsoft.com/office/drawing/2014/main" id="{AEDD3C62-4D6B-FB14-454D-A1CA026431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619135" y="3136488"/>
                    <a:ext cx="0" cy="1732937"/>
                  </a:xfrm>
                  <a:prstGeom prst="line">
                    <a:avLst/>
                  </a:prstGeom>
                  <a:ln>
                    <a:headEnd type="oval" w="med" len="med"/>
                    <a:tailEnd type="oval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Connettore diritto 67">
                    <a:extLst>
                      <a:ext uri="{FF2B5EF4-FFF2-40B4-BE49-F238E27FC236}">
                        <a16:creationId xmlns:a16="http://schemas.microsoft.com/office/drawing/2014/main" id="{C7FE0740-B43E-5CFF-AE0A-F430025768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010400" y="1526458"/>
                    <a:ext cx="0" cy="1610031"/>
                  </a:xfrm>
                  <a:prstGeom prst="line">
                    <a:avLst/>
                  </a:prstGeom>
                  <a:ln>
                    <a:headEnd type="oval" w="med" len="med"/>
                    <a:tailEnd type="oval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Connettore diritto 68">
                    <a:extLst>
                      <a:ext uri="{FF2B5EF4-FFF2-40B4-BE49-F238E27FC236}">
                        <a16:creationId xmlns:a16="http://schemas.microsoft.com/office/drawing/2014/main" id="{9BF9F279-283E-BEF0-4C4A-350857678C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480322" y="3136488"/>
                    <a:ext cx="0" cy="1732937"/>
                  </a:xfrm>
                  <a:prstGeom prst="line">
                    <a:avLst/>
                  </a:prstGeom>
                  <a:ln>
                    <a:headEnd type="oval" w="med" len="med"/>
                    <a:tailEnd type="oval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Connettore diritto 69">
                    <a:extLst>
                      <a:ext uri="{FF2B5EF4-FFF2-40B4-BE49-F238E27FC236}">
                        <a16:creationId xmlns:a16="http://schemas.microsoft.com/office/drawing/2014/main" id="{BCFB7918-214D-2A22-399C-FBD82852E7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073147" y="1526458"/>
                    <a:ext cx="0" cy="1610031"/>
                  </a:xfrm>
                  <a:prstGeom prst="line">
                    <a:avLst/>
                  </a:prstGeom>
                  <a:ln>
                    <a:headEnd type="oval" w="med" len="med"/>
                    <a:tailEnd type="oval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5" name="Ovale 24">
                  <a:extLst>
                    <a:ext uri="{FF2B5EF4-FFF2-40B4-BE49-F238E27FC236}">
                      <a16:creationId xmlns:a16="http://schemas.microsoft.com/office/drawing/2014/main" id="{74ADD2B1-5F18-1ECE-8149-A99D7C93BE05}"/>
                    </a:ext>
                  </a:extLst>
                </p:cNvPr>
                <p:cNvSpPr/>
                <p:nvPr/>
              </p:nvSpPr>
              <p:spPr>
                <a:xfrm>
                  <a:off x="1288026" y="2939844"/>
                  <a:ext cx="609599" cy="6095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" name="Ovale 25">
                  <a:extLst>
                    <a:ext uri="{FF2B5EF4-FFF2-40B4-BE49-F238E27FC236}">
                      <a16:creationId xmlns:a16="http://schemas.microsoft.com/office/drawing/2014/main" id="{13E1D841-D6D6-0145-E386-A31B48E643E5}"/>
                    </a:ext>
                  </a:extLst>
                </p:cNvPr>
                <p:cNvSpPr/>
                <p:nvPr/>
              </p:nvSpPr>
              <p:spPr>
                <a:xfrm>
                  <a:off x="2556389" y="2939844"/>
                  <a:ext cx="609599" cy="6095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" name="Ovale 26">
                  <a:extLst>
                    <a:ext uri="{FF2B5EF4-FFF2-40B4-BE49-F238E27FC236}">
                      <a16:creationId xmlns:a16="http://schemas.microsoft.com/office/drawing/2014/main" id="{4F8D689B-4AE2-F9AC-7591-DFACA4E124D4}"/>
                    </a:ext>
                  </a:extLst>
                </p:cNvPr>
                <p:cNvSpPr/>
                <p:nvPr/>
              </p:nvSpPr>
              <p:spPr>
                <a:xfrm>
                  <a:off x="3898489" y="2939844"/>
                  <a:ext cx="609599" cy="6095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pic>
              <p:nvPicPr>
                <p:cNvPr id="29" name="Elemento grafico 28" descr="Medico (maschile) con riempimento a tinta unita">
                  <a:extLst>
                    <a:ext uri="{FF2B5EF4-FFF2-40B4-BE49-F238E27FC236}">
                      <a16:creationId xmlns:a16="http://schemas.microsoft.com/office/drawing/2014/main" id="{C1079D05-7712-DCFD-27FB-1FD3AA8F19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1231" y="2941837"/>
                  <a:ext cx="566271" cy="566271"/>
                </a:xfrm>
                <a:prstGeom prst="rect">
                  <a:avLst/>
                </a:prstGeom>
              </p:spPr>
            </p:pic>
            <p:pic>
              <p:nvPicPr>
                <p:cNvPr id="30" name="Elemento grafico 29" descr="Medico contorno">
                  <a:extLst>
                    <a:ext uri="{FF2B5EF4-FFF2-40B4-BE49-F238E27FC236}">
                      <a16:creationId xmlns:a16="http://schemas.microsoft.com/office/drawing/2014/main" id="{2DFB5C49-8C50-43E9-EFF9-B393684D2B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83581" y="2962037"/>
                  <a:ext cx="565200" cy="565200"/>
                </a:xfrm>
                <a:prstGeom prst="rect">
                  <a:avLst/>
                </a:prstGeom>
              </p:spPr>
            </p:pic>
            <p:pic>
              <p:nvPicPr>
                <p:cNvPr id="31" name="Immagine 30">
                  <a:extLst>
                    <a:ext uri="{FF2B5EF4-FFF2-40B4-BE49-F238E27FC236}">
                      <a16:creationId xmlns:a16="http://schemas.microsoft.com/office/drawing/2014/main" id="{F0A24771-B8CE-85C8-47CD-FD23F8A8BC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936565" y="2946880"/>
                  <a:ext cx="533446" cy="556308"/>
                </a:xfrm>
                <a:prstGeom prst="rect">
                  <a:avLst/>
                </a:prstGeom>
              </p:spPr>
            </p:pic>
            <p:grpSp>
              <p:nvGrpSpPr>
                <p:cNvPr id="32" name="Gruppo 31">
                  <a:extLst>
                    <a:ext uri="{FF2B5EF4-FFF2-40B4-BE49-F238E27FC236}">
                      <a16:creationId xmlns:a16="http://schemas.microsoft.com/office/drawing/2014/main" id="{4A63D981-C119-75A2-5055-0E82B9806448}"/>
                    </a:ext>
                  </a:extLst>
                </p:cNvPr>
                <p:cNvGrpSpPr/>
                <p:nvPr/>
              </p:nvGrpSpPr>
              <p:grpSpPr>
                <a:xfrm>
                  <a:off x="5314335" y="2676516"/>
                  <a:ext cx="609599" cy="872922"/>
                  <a:chOff x="5314335" y="2676516"/>
                  <a:chExt cx="609599" cy="872922"/>
                </a:xfrm>
              </p:grpSpPr>
              <p:sp>
                <p:nvSpPr>
                  <p:cNvPr id="58" name="Ovale 57">
                    <a:extLst>
                      <a:ext uri="{FF2B5EF4-FFF2-40B4-BE49-F238E27FC236}">
                        <a16:creationId xmlns:a16="http://schemas.microsoft.com/office/drawing/2014/main" id="{D7A653CA-0988-7011-B03D-8EFF1D7EA702}"/>
                      </a:ext>
                    </a:extLst>
                  </p:cNvPr>
                  <p:cNvSpPr/>
                  <p:nvPr/>
                </p:nvSpPr>
                <p:spPr>
                  <a:xfrm>
                    <a:off x="5314335" y="2939839"/>
                    <a:ext cx="609599" cy="60959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pic>
                <p:nvPicPr>
                  <p:cNvPr id="59" name="Elemento grafico 58" descr="Calendario giornaliero contorno">
                    <a:extLst>
                      <a:ext uri="{FF2B5EF4-FFF2-40B4-BE49-F238E27FC236}">
                        <a16:creationId xmlns:a16="http://schemas.microsoft.com/office/drawing/2014/main" id="{51488870-CF2E-2835-33AB-FF84C07973F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36533" y="2952205"/>
                    <a:ext cx="565200" cy="565200"/>
                  </a:xfrm>
                  <a:prstGeom prst="rect">
                    <a:avLst/>
                  </a:prstGeom>
                </p:spPr>
              </p:pic>
              <p:grpSp>
                <p:nvGrpSpPr>
                  <p:cNvPr id="60" name="Gruppo 59">
                    <a:extLst>
                      <a:ext uri="{FF2B5EF4-FFF2-40B4-BE49-F238E27FC236}">
                        <a16:creationId xmlns:a16="http://schemas.microsoft.com/office/drawing/2014/main" id="{D193E942-065E-18A6-911D-1D7D2E6953B1}"/>
                      </a:ext>
                    </a:extLst>
                  </p:cNvPr>
                  <p:cNvGrpSpPr/>
                  <p:nvPr/>
                </p:nvGrpSpPr>
                <p:grpSpPr>
                  <a:xfrm>
                    <a:off x="5453237" y="2676516"/>
                    <a:ext cx="327511" cy="369332"/>
                    <a:chOff x="5453237" y="2696180"/>
                    <a:chExt cx="327511" cy="369332"/>
                  </a:xfrm>
                </p:grpSpPr>
                <p:sp>
                  <p:nvSpPr>
                    <p:cNvPr id="61" name="Ovale 60">
                      <a:extLst>
                        <a:ext uri="{FF2B5EF4-FFF2-40B4-BE49-F238E27FC236}">
                          <a16:creationId xmlns:a16="http://schemas.microsoft.com/office/drawing/2014/main" id="{FF3E3005-DC02-799B-7FBD-87CBEF0384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57518" y="2720758"/>
                      <a:ext cx="323230" cy="32017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 dirty="0"/>
                    </a:p>
                  </p:txBody>
                </p:sp>
                <p:sp>
                  <p:nvSpPr>
                    <p:cNvPr id="62" name="CasellaDiTesto 61">
                      <a:extLst>
                        <a:ext uri="{FF2B5EF4-FFF2-40B4-BE49-F238E27FC236}">
                          <a16:creationId xmlns:a16="http://schemas.microsoft.com/office/drawing/2014/main" id="{5DEA94B7-B532-1154-012D-C0CA82AE621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53237" y="2696180"/>
                      <a:ext cx="32323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it-IT" dirty="0">
                          <a:solidFill>
                            <a:srgbClr val="FF0000"/>
                          </a:solidFill>
                          <a:latin typeface="Rockwell" panose="02060603020205020403" pitchFamily="18" charset="0"/>
                          <a:ea typeface="UD Digi Kyokasho NK-B" panose="02020700000000000000" pitchFamily="18" charset="-128"/>
                          <a:cs typeface="ADLaM Display" panose="02010000000000000000" pitchFamily="2" charset="0"/>
                        </a:rPr>
                        <a:t>1</a:t>
                      </a:r>
                    </a:p>
                  </p:txBody>
                </p:sp>
              </p:grpSp>
            </p:grpSp>
            <p:grpSp>
              <p:nvGrpSpPr>
                <p:cNvPr id="33" name="Gruppo 32">
                  <a:extLst>
                    <a:ext uri="{FF2B5EF4-FFF2-40B4-BE49-F238E27FC236}">
                      <a16:creationId xmlns:a16="http://schemas.microsoft.com/office/drawing/2014/main" id="{A0161895-CAAF-F6F7-6903-58035635F54C}"/>
                    </a:ext>
                  </a:extLst>
                </p:cNvPr>
                <p:cNvGrpSpPr/>
                <p:nvPr/>
              </p:nvGrpSpPr>
              <p:grpSpPr>
                <a:xfrm>
                  <a:off x="6716937" y="2932779"/>
                  <a:ext cx="609599" cy="862469"/>
                  <a:chOff x="6716937" y="2932779"/>
                  <a:chExt cx="609599" cy="862469"/>
                </a:xfrm>
              </p:grpSpPr>
              <p:sp>
                <p:nvSpPr>
                  <p:cNvPr id="53" name="Ovale 52">
                    <a:extLst>
                      <a:ext uri="{FF2B5EF4-FFF2-40B4-BE49-F238E27FC236}">
                        <a16:creationId xmlns:a16="http://schemas.microsoft.com/office/drawing/2014/main" id="{AC56118C-2D79-AFDF-C5E1-259A8CA763A7}"/>
                      </a:ext>
                    </a:extLst>
                  </p:cNvPr>
                  <p:cNvSpPr/>
                  <p:nvPr/>
                </p:nvSpPr>
                <p:spPr>
                  <a:xfrm>
                    <a:off x="6716937" y="2932779"/>
                    <a:ext cx="609599" cy="60959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pic>
                <p:nvPicPr>
                  <p:cNvPr id="54" name="Elemento grafico 53" descr="Calendario giornaliero contorno">
                    <a:extLst>
                      <a:ext uri="{FF2B5EF4-FFF2-40B4-BE49-F238E27FC236}">
                        <a16:creationId xmlns:a16="http://schemas.microsoft.com/office/drawing/2014/main" id="{AA378EF3-F060-D66E-6532-FFD02934570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739135" y="2945145"/>
                    <a:ext cx="565200" cy="565200"/>
                  </a:xfrm>
                  <a:prstGeom prst="rect">
                    <a:avLst/>
                  </a:prstGeom>
                </p:spPr>
              </p:pic>
              <p:grpSp>
                <p:nvGrpSpPr>
                  <p:cNvPr id="55" name="Gruppo 54">
                    <a:extLst>
                      <a:ext uri="{FF2B5EF4-FFF2-40B4-BE49-F238E27FC236}">
                        <a16:creationId xmlns:a16="http://schemas.microsoft.com/office/drawing/2014/main" id="{5125DCD4-1413-3C5E-2102-C473639463B8}"/>
                      </a:ext>
                    </a:extLst>
                  </p:cNvPr>
                  <p:cNvGrpSpPr/>
                  <p:nvPr/>
                </p:nvGrpSpPr>
                <p:grpSpPr>
                  <a:xfrm>
                    <a:off x="6843355" y="3425916"/>
                    <a:ext cx="330526" cy="369332"/>
                    <a:chOff x="5450222" y="2696180"/>
                    <a:chExt cx="330526" cy="369332"/>
                  </a:xfrm>
                </p:grpSpPr>
                <p:sp>
                  <p:nvSpPr>
                    <p:cNvPr id="56" name="Ovale 55">
                      <a:extLst>
                        <a:ext uri="{FF2B5EF4-FFF2-40B4-BE49-F238E27FC236}">
                          <a16:creationId xmlns:a16="http://schemas.microsoft.com/office/drawing/2014/main" id="{5B7E2435-7AD0-BC47-8C7A-979387884D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57518" y="2720758"/>
                      <a:ext cx="323230" cy="32017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 dirty="0"/>
                    </a:p>
                  </p:txBody>
                </p:sp>
                <p:sp>
                  <p:nvSpPr>
                    <p:cNvPr id="57" name="CasellaDiTesto 56">
                      <a:extLst>
                        <a:ext uri="{FF2B5EF4-FFF2-40B4-BE49-F238E27FC236}">
                          <a16:creationId xmlns:a16="http://schemas.microsoft.com/office/drawing/2014/main" id="{301AB61E-583D-4E56-6D1A-44A957401FB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50222" y="2696180"/>
                      <a:ext cx="32323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it-IT" dirty="0">
                          <a:solidFill>
                            <a:srgbClr val="FF0000"/>
                          </a:solidFill>
                          <a:latin typeface="Rockwell" panose="02060603020205020403" pitchFamily="18" charset="0"/>
                          <a:ea typeface="UD Digi Kyokasho NK-B" panose="02020700000000000000" pitchFamily="18" charset="-128"/>
                          <a:cs typeface="ADLaM Display" panose="02010000000000000000" pitchFamily="2" charset="0"/>
                        </a:rPr>
                        <a:t>3</a:t>
                      </a:r>
                    </a:p>
                  </p:txBody>
                </p:sp>
              </p:grpSp>
            </p:grpSp>
            <p:grpSp>
              <p:nvGrpSpPr>
                <p:cNvPr id="34" name="Gruppo 33">
                  <a:extLst>
                    <a:ext uri="{FF2B5EF4-FFF2-40B4-BE49-F238E27FC236}">
                      <a16:creationId xmlns:a16="http://schemas.microsoft.com/office/drawing/2014/main" id="{2CB71DA4-E826-1BE8-06E8-FDE712AC7E24}"/>
                    </a:ext>
                  </a:extLst>
                </p:cNvPr>
                <p:cNvGrpSpPr/>
                <p:nvPr/>
              </p:nvGrpSpPr>
              <p:grpSpPr>
                <a:xfrm>
                  <a:off x="9768347" y="2932779"/>
                  <a:ext cx="609599" cy="841523"/>
                  <a:chOff x="6716937" y="2932779"/>
                  <a:chExt cx="609599" cy="841523"/>
                </a:xfrm>
              </p:grpSpPr>
              <p:sp>
                <p:nvSpPr>
                  <p:cNvPr id="48" name="Ovale 47">
                    <a:extLst>
                      <a:ext uri="{FF2B5EF4-FFF2-40B4-BE49-F238E27FC236}">
                        <a16:creationId xmlns:a16="http://schemas.microsoft.com/office/drawing/2014/main" id="{0C2D401A-114B-EB39-EB84-3CAB3807EEE6}"/>
                      </a:ext>
                    </a:extLst>
                  </p:cNvPr>
                  <p:cNvSpPr/>
                  <p:nvPr/>
                </p:nvSpPr>
                <p:spPr>
                  <a:xfrm>
                    <a:off x="6716937" y="2932779"/>
                    <a:ext cx="609599" cy="60959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pic>
                <p:nvPicPr>
                  <p:cNvPr id="49" name="Elemento grafico 48" descr="Calendario giornaliero contorno">
                    <a:extLst>
                      <a:ext uri="{FF2B5EF4-FFF2-40B4-BE49-F238E27FC236}">
                        <a16:creationId xmlns:a16="http://schemas.microsoft.com/office/drawing/2014/main" id="{9BA570AB-031A-090E-6DB3-1CB66185DB8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739135" y="2945145"/>
                    <a:ext cx="565200" cy="565200"/>
                  </a:xfrm>
                  <a:prstGeom prst="rect">
                    <a:avLst/>
                  </a:prstGeom>
                </p:spPr>
              </p:pic>
              <p:grpSp>
                <p:nvGrpSpPr>
                  <p:cNvPr id="50" name="Gruppo 49">
                    <a:extLst>
                      <a:ext uri="{FF2B5EF4-FFF2-40B4-BE49-F238E27FC236}">
                        <a16:creationId xmlns:a16="http://schemas.microsoft.com/office/drawing/2014/main" id="{5B5F800B-C043-1B3F-600C-C065AF0611FD}"/>
                      </a:ext>
                    </a:extLst>
                  </p:cNvPr>
                  <p:cNvGrpSpPr/>
                  <p:nvPr/>
                </p:nvGrpSpPr>
                <p:grpSpPr>
                  <a:xfrm>
                    <a:off x="6760845" y="3435748"/>
                    <a:ext cx="483178" cy="338554"/>
                    <a:chOff x="5367712" y="2706012"/>
                    <a:chExt cx="483178" cy="338554"/>
                  </a:xfrm>
                </p:grpSpPr>
                <p:sp>
                  <p:nvSpPr>
                    <p:cNvPr id="51" name="Ovale 50">
                      <a:extLst>
                        <a:ext uri="{FF2B5EF4-FFF2-40B4-BE49-F238E27FC236}">
                          <a16:creationId xmlns:a16="http://schemas.microsoft.com/office/drawing/2014/main" id="{05922A9B-2455-2E11-E929-7BAFD7CC4C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57518" y="2720758"/>
                      <a:ext cx="323230" cy="32017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 dirty="0"/>
                    </a:p>
                  </p:txBody>
                </p:sp>
                <p:sp>
                  <p:nvSpPr>
                    <p:cNvPr id="52" name="CasellaDiTesto 51">
                      <a:extLst>
                        <a:ext uri="{FF2B5EF4-FFF2-40B4-BE49-F238E27FC236}">
                          <a16:creationId xmlns:a16="http://schemas.microsoft.com/office/drawing/2014/main" id="{6CD30EF3-0B78-ABFF-6909-AA9EFCA5CB3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367712" y="2706012"/>
                      <a:ext cx="483178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FF0000"/>
                          </a:solidFill>
                          <a:latin typeface="Rockwell" panose="02060603020205020403" pitchFamily="18" charset="0"/>
                          <a:ea typeface="UD Digi Kyokasho NK-B" panose="02020700000000000000" pitchFamily="18" charset="-128"/>
                          <a:cs typeface="ADLaM Display" panose="02010000000000000000" pitchFamily="2" charset="0"/>
                        </a:rPr>
                        <a:t>12</a:t>
                      </a:r>
                    </a:p>
                  </p:txBody>
                </p:sp>
              </p:grpSp>
            </p:grpSp>
            <p:grpSp>
              <p:nvGrpSpPr>
                <p:cNvPr id="42" name="Gruppo 41">
                  <a:extLst>
                    <a:ext uri="{FF2B5EF4-FFF2-40B4-BE49-F238E27FC236}">
                      <a16:creationId xmlns:a16="http://schemas.microsoft.com/office/drawing/2014/main" id="{16B017FD-6C80-1FB0-EFDD-83F4EB4ADE08}"/>
                    </a:ext>
                  </a:extLst>
                </p:cNvPr>
                <p:cNvGrpSpPr/>
                <p:nvPr/>
              </p:nvGrpSpPr>
              <p:grpSpPr>
                <a:xfrm>
                  <a:off x="8209937" y="2679285"/>
                  <a:ext cx="609599" cy="872922"/>
                  <a:chOff x="5314335" y="2676516"/>
                  <a:chExt cx="609599" cy="872922"/>
                </a:xfrm>
              </p:grpSpPr>
              <p:sp>
                <p:nvSpPr>
                  <p:cNvPr id="43" name="Ovale 42">
                    <a:extLst>
                      <a:ext uri="{FF2B5EF4-FFF2-40B4-BE49-F238E27FC236}">
                        <a16:creationId xmlns:a16="http://schemas.microsoft.com/office/drawing/2014/main" id="{A1DFCECB-462A-F8A5-E3CC-234CF482C27B}"/>
                      </a:ext>
                    </a:extLst>
                  </p:cNvPr>
                  <p:cNvSpPr/>
                  <p:nvPr/>
                </p:nvSpPr>
                <p:spPr>
                  <a:xfrm>
                    <a:off x="5314335" y="2939839"/>
                    <a:ext cx="609599" cy="60959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pic>
                <p:nvPicPr>
                  <p:cNvPr id="44" name="Elemento grafico 43" descr="Calendario giornaliero contorno">
                    <a:extLst>
                      <a:ext uri="{FF2B5EF4-FFF2-40B4-BE49-F238E27FC236}">
                        <a16:creationId xmlns:a16="http://schemas.microsoft.com/office/drawing/2014/main" id="{29ACF440-D31D-2349-2865-A025732F4CA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36533" y="2952205"/>
                    <a:ext cx="565200" cy="565200"/>
                  </a:xfrm>
                  <a:prstGeom prst="rect">
                    <a:avLst/>
                  </a:prstGeom>
                </p:spPr>
              </p:pic>
              <p:grpSp>
                <p:nvGrpSpPr>
                  <p:cNvPr id="45" name="Gruppo 44">
                    <a:extLst>
                      <a:ext uri="{FF2B5EF4-FFF2-40B4-BE49-F238E27FC236}">
                        <a16:creationId xmlns:a16="http://schemas.microsoft.com/office/drawing/2014/main" id="{AB1CBC10-414D-BB99-50EF-1A473CF0C449}"/>
                      </a:ext>
                    </a:extLst>
                  </p:cNvPr>
                  <p:cNvGrpSpPr/>
                  <p:nvPr/>
                </p:nvGrpSpPr>
                <p:grpSpPr>
                  <a:xfrm>
                    <a:off x="5453237" y="2676516"/>
                    <a:ext cx="327511" cy="369332"/>
                    <a:chOff x="5453237" y="2696180"/>
                    <a:chExt cx="327511" cy="369332"/>
                  </a:xfrm>
                </p:grpSpPr>
                <p:sp>
                  <p:nvSpPr>
                    <p:cNvPr id="46" name="Ovale 45">
                      <a:extLst>
                        <a:ext uri="{FF2B5EF4-FFF2-40B4-BE49-F238E27FC236}">
                          <a16:creationId xmlns:a16="http://schemas.microsoft.com/office/drawing/2014/main" id="{D021BB88-5C09-DD4B-7770-F863D1F7D9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57518" y="2720758"/>
                      <a:ext cx="323230" cy="32017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 dirty="0"/>
                    </a:p>
                  </p:txBody>
                </p:sp>
                <p:sp>
                  <p:nvSpPr>
                    <p:cNvPr id="47" name="CasellaDiTesto 46">
                      <a:extLst>
                        <a:ext uri="{FF2B5EF4-FFF2-40B4-BE49-F238E27FC236}">
                          <a16:creationId xmlns:a16="http://schemas.microsoft.com/office/drawing/2014/main" id="{AD9DA603-8E1C-EEE7-47E6-3835CE482DF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53237" y="2696180"/>
                      <a:ext cx="32323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it-IT" dirty="0">
                          <a:solidFill>
                            <a:srgbClr val="FF0000"/>
                          </a:solidFill>
                          <a:latin typeface="Rockwell" panose="02060603020205020403" pitchFamily="18" charset="0"/>
                          <a:ea typeface="UD Digi Kyokasho NK-B" panose="02020700000000000000" pitchFamily="18" charset="-128"/>
                          <a:cs typeface="ADLaM Display" panose="02010000000000000000" pitchFamily="2" charset="0"/>
                        </a:rPr>
                        <a:t>6</a:t>
                      </a:r>
                    </a:p>
                  </p:txBody>
                </p:sp>
              </p:grpSp>
            </p:grpSp>
          </p:grpSp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1582CEFE-55A6-FE84-9C99-F39CECB01B87}"/>
                  </a:ext>
                </a:extLst>
              </p:cNvPr>
              <p:cNvSpPr txBox="1"/>
              <p:nvPr/>
            </p:nvSpPr>
            <p:spPr>
              <a:xfrm>
                <a:off x="467031" y="1388251"/>
                <a:ext cx="25060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>
                    <a:latin typeface="Bodoni MT" panose="02070603080606020203" pitchFamily="18" charset="0"/>
                    <a:ea typeface="UD Digi Kyokasho NK-B" panose="02020700000000000000" pitchFamily="18" charset="-128"/>
                  </a:rPr>
                  <a:t>Valutazione Idoneità</a:t>
                </a:r>
              </a:p>
            </p:txBody>
          </p:sp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56B822E4-1F98-166F-2F55-C7F7E852A86B}"/>
                  </a:ext>
                </a:extLst>
              </p:cNvPr>
              <p:cNvSpPr txBox="1"/>
              <p:nvPr/>
            </p:nvSpPr>
            <p:spPr>
              <a:xfrm>
                <a:off x="1710812" y="5250875"/>
                <a:ext cx="25060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b="1" dirty="0">
                    <a:latin typeface="Bodoni MT" panose="02070603080606020203" pitchFamily="18" charset="0"/>
                    <a:ea typeface="UD Digi Kyokasho NK-B" panose="02020700000000000000" pitchFamily="18" charset="-128"/>
                  </a:rPr>
                  <a:t>Pre-Ricovero</a:t>
                </a:r>
              </a:p>
              <a:p>
                <a:pPr algn="ctr"/>
                <a:r>
                  <a:rPr lang="it-IT" b="1" dirty="0">
                    <a:solidFill>
                      <a:srgbClr val="FF0000"/>
                    </a:solidFill>
                    <a:latin typeface="Bodoni MT" panose="02070603080606020203" pitchFamily="18" charset="0"/>
                    <a:ea typeface="UD Digi Kyokasho NK-B" panose="02020700000000000000" pitchFamily="18" charset="-128"/>
                  </a:rPr>
                  <a:t>T0</a:t>
                </a:r>
              </a:p>
            </p:txBody>
          </p:sp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DF0E7477-9B46-67EF-5372-8D918A7F9400}"/>
                  </a:ext>
                </a:extLst>
              </p:cNvPr>
              <p:cNvSpPr txBox="1"/>
              <p:nvPr/>
            </p:nvSpPr>
            <p:spPr>
              <a:xfrm>
                <a:off x="3045487" y="1384617"/>
                <a:ext cx="25060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>
                    <a:latin typeface="Bodoni MT" panose="02070603080606020203" pitchFamily="18" charset="0"/>
                    <a:ea typeface="UD Digi Kyokasho NK-B" panose="02020700000000000000" pitchFamily="18" charset="-128"/>
                  </a:rPr>
                  <a:t>Intervento</a:t>
                </a:r>
              </a:p>
            </p:txBody>
          </p:sp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654A9666-EFDE-1DBE-0271-21A542F56EE6}"/>
                  </a:ext>
                </a:extLst>
              </p:cNvPr>
              <p:cNvSpPr txBox="1"/>
              <p:nvPr/>
            </p:nvSpPr>
            <p:spPr>
              <a:xfrm>
                <a:off x="4469973" y="5250875"/>
                <a:ext cx="25060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b="1" dirty="0">
                    <a:latin typeface="Bodoni MT" panose="02070603080606020203" pitchFamily="18" charset="0"/>
                    <a:ea typeface="UD Digi Kyokasho NK-B" panose="02020700000000000000" pitchFamily="18" charset="-128"/>
                  </a:rPr>
                  <a:t>Follow-Up (1 Mese)</a:t>
                </a:r>
              </a:p>
              <a:p>
                <a:pPr algn="ctr"/>
                <a:r>
                  <a:rPr lang="it-IT" b="1" dirty="0">
                    <a:solidFill>
                      <a:srgbClr val="FF0000"/>
                    </a:solidFill>
                    <a:latin typeface="Bodoni MT" panose="02070603080606020203" pitchFamily="18" charset="0"/>
                    <a:ea typeface="UD Digi Kyokasho NK-B" panose="02020700000000000000" pitchFamily="18" charset="-128"/>
                  </a:rPr>
                  <a:t>T1</a:t>
                </a:r>
              </a:p>
            </p:txBody>
          </p:sp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F8FB55BA-7665-1054-C7CC-9E8134D253F4}"/>
                  </a:ext>
                </a:extLst>
              </p:cNvPr>
              <p:cNvSpPr txBox="1"/>
              <p:nvPr/>
            </p:nvSpPr>
            <p:spPr>
              <a:xfrm>
                <a:off x="5950921" y="1384617"/>
                <a:ext cx="25060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>
                    <a:latin typeface="Bodoni MT" panose="02070603080606020203" pitchFamily="18" charset="0"/>
                    <a:ea typeface="UD Digi Kyokasho NK-B" panose="02020700000000000000" pitchFamily="18" charset="-128"/>
                  </a:rPr>
                  <a:t>Follow-Up (3 Mesi)</a:t>
                </a:r>
              </a:p>
            </p:txBody>
          </p:sp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73C66AD4-DC4C-9C7C-8E60-CFFBFD1BE541}"/>
                  </a:ext>
                </a:extLst>
              </p:cNvPr>
              <p:cNvSpPr txBox="1"/>
              <p:nvPr/>
            </p:nvSpPr>
            <p:spPr>
              <a:xfrm>
                <a:off x="7337387" y="5254337"/>
                <a:ext cx="25060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>
                    <a:latin typeface="Bodoni MT" panose="02070603080606020203" pitchFamily="18" charset="0"/>
                    <a:ea typeface="UD Digi Kyokasho NK-B" panose="02020700000000000000" pitchFamily="18" charset="-128"/>
                  </a:rPr>
                  <a:t>Follow-Up (6 Mesi)</a:t>
                </a:r>
              </a:p>
            </p:txBody>
          </p:sp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01E1CF79-9CA3-A21E-C41D-F103F10E722F}"/>
                  </a:ext>
                </a:extLst>
              </p:cNvPr>
              <p:cNvSpPr txBox="1"/>
              <p:nvPr/>
            </p:nvSpPr>
            <p:spPr>
              <a:xfrm>
                <a:off x="8928263" y="1392858"/>
                <a:ext cx="25060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>
                    <a:latin typeface="Bodoni MT" panose="02070603080606020203" pitchFamily="18" charset="0"/>
                    <a:ea typeface="UD Digi Kyokasho NK-B" panose="02020700000000000000" pitchFamily="18" charset="-128"/>
                  </a:rPr>
                  <a:t>Follow-Up (12 Mesi)</a:t>
                </a:r>
              </a:p>
            </p:txBody>
          </p:sp>
        </p:grpSp>
        <p:cxnSp>
          <p:nvCxnSpPr>
            <p:cNvPr id="9" name="Connettore diritto 117">
              <a:extLst>
                <a:ext uri="{FF2B5EF4-FFF2-40B4-BE49-F238E27FC236}">
                  <a16:creationId xmlns:a16="http://schemas.microsoft.com/office/drawing/2014/main" id="{6A07BB09-C4AA-34CB-0CC6-90E89B0DF3C4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 rot="5400000">
              <a:off x="4496521" y="4022646"/>
              <a:ext cx="808697" cy="216872"/>
            </a:xfrm>
            <a:prstGeom prst="bentConnector3">
              <a:avLst>
                <a:gd name="adj1" fmla="val 97113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diritto 117">
              <a:extLst>
                <a:ext uri="{FF2B5EF4-FFF2-40B4-BE49-F238E27FC236}">
                  <a16:creationId xmlns:a16="http://schemas.microsoft.com/office/drawing/2014/main" id="{8E45EF89-B8EE-14AC-E7E1-92AC2FAA6F27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5639316" y="2668815"/>
              <a:ext cx="827511" cy="97811"/>
            </a:xfrm>
            <a:prstGeom prst="bentConnector3">
              <a:avLst>
                <a:gd name="adj1" fmla="val 93740"/>
              </a:avLst>
            </a:prstGeom>
            <a:ln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17">
              <a:extLst>
                <a:ext uri="{FF2B5EF4-FFF2-40B4-BE49-F238E27FC236}">
                  <a16:creationId xmlns:a16="http://schemas.microsoft.com/office/drawing/2014/main" id="{77539832-25A3-D280-BE5D-905CA3BFD4C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357997" y="3840196"/>
              <a:ext cx="1050173" cy="794728"/>
            </a:xfrm>
            <a:prstGeom prst="bentConnector3">
              <a:avLst>
                <a:gd name="adj1" fmla="val 98685"/>
              </a:avLst>
            </a:prstGeom>
            <a:ln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A4B0BB75-51A5-3FB9-34FC-5B9564EF9DB0}"/>
                </a:ext>
              </a:extLst>
            </p:cNvPr>
            <p:cNvSpPr txBox="1"/>
            <p:nvPr/>
          </p:nvSpPr>
          <p:spPr>
            <a:xfrm>
              <a:off x="2938615" y="4192048"/>
              <a:ext cx="2506073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>
                  <a:solidFill>
                    <a:srgbClr val="FF0000"/>
                  </a:solidFill>
                  <a:latin typeface="Bodoni MT" panose="02070603080606020203" pitchFamily="18" charset="0"/>
                  <a:ea typeface="UD Digi Kyokasho NK-B" panose="02020700000000000000" pitchFamily="18" charset="-128"/>
                </a:rPr>
                <a:t>Dieta Liquida</a:t>
              </a:r>
            </a:p>
            <a:p>
              <a:pPr algn="ctr"/>
              <a:r>
                <a:rPr lang="it-IT" sz="1400" dirty="0">
                  <a:solidFill>
                    <a:srgbClr val="FF0000"/>
                  </a:solidFill>
                  <a:latin typeface="Bodoni MT" panose="02070603080606020203" pitchFamily="18" charset="0"/>
                  <a:ea typeface="UD Digi Kyokasho NK-B" panose="02020700000000000000" pitchFamily="18" charset="-128"/>
                </a:rPr>
                <a:t>Semi-Liquida</a:t>
              </a:r>
            </a:p>
            <a:p>
              <a:pPr algn="ctr"/>
              <a:r>
                <a:rPr lang="it-IT" sz="1100" dirty="0">
                  <a:solidFill>
                    <a:srgbClr val="FF0000"/>
                  </a:solidFill>
                  <a:latin typeface="Bodoni MT" panose="02070603080606020203" pitchFamily="18" charset="0"/>
                  <a:ea typeface="UD Digi Kyokasho NK-B" panose="02020700000000000000" pitchFamily="18" charset="-128"/>
                </a:rPr>
                <a:t>(4 settimane)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0050B7A6-1AAF-A0E0-B2E8-B013C582AD2E}"/>
                </a:ext>
              </a:extLst>
            </p:cNvPr>
            <p:cNvSpPr txBox="1"/>
            <p:nvPr/>
          </p:nvSpPr>
          <p:spPr>
            <a:xfrm>
              <a:off x="4104193" y="2061173"/>
              <a:ext cx="2506073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>
                  <a:latin typeface="Bodoni MT" panose="02070603080606020203" pitchFamily="18" charset="0"/>
                  <a:ea typeface="UD Digi Kyokasho NK-B" panose="02020700000000000000" pitchFamily="18" charset="-128"/>
                </a:rPr>
                <a:t>Dieta Semi-Solida</a:t>
              </a:r>
            </a:p>
            <a:p>
              <a:pPr algn="ctr"/>
              <a:r>
                <a:rPr kumimoji="0" lang="it-IT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doni MT" panose="02070603080606020203" pitchFamily="18" charset="0"/>
                  <a:ea typeface="UD Digi Kyokasho NK-B" panose="02020700000000000000" pitchFamily="18" charset="-128"/>
                  <a:cs typeface="+mn-cs"/>
                </a:rPr>
                <a:t>(2 settimane)</a:t>
              </a:r>
              <a:endParaRPr lang="it-IT" sz="1400" dirty="0">
                <a:latin typeface="Bodoni MT" panose="02070603080606020203" pitchFamily="18" charset="0"/>
                <a:ea typeface="UD Digi Kyokasho NK-B" panose="02020700000000000000" pitchFamily="18" charset="-128"/>
              </a:endParaRP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8193A8D7-97DA-F2CC-731D-7364656950E5}"/>
                </a:ext>
              </a:extLst>
            </p:cNvPr>
            <p:cNvSpPr txBox="1"/>
            <p:nvPr/>
          </p:nvSpPr>
          <p:spPr>
            <a:xfrm>
              <a:off x="6619063" y="4555009"/>
              <a:ext cx="25060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>
                  <a:latin typeface="Bodoni MT" panose="02070603080606020203" pitchFamily="18" charset="0"/>
                  <a:ea typeface="UD Digi Kyokasho NK-B" panose="02020700000000000000" pitchFamily="18" charset="-128"/>
                </a:rPr>
                <a:t>Dieta Solida</a:t>
              </a:r>
            </a:p>
          </p:txBody>
        </p:sp>
        <p:pic>
          <p:nvPicPr>
            <p:cNvPr id="15" name="Elemento grafico 14" descr="Avviso con riempimento a tinta unita">
              <a:extLst>
                <a:ext uri="{FF2B5EF4-FFF2-40B4-BE49-F238E27FC236}">
                  <a16:creationId xmlns:a16="http://schemas.microsoft.com/office/drawing/2014/main" id="{457A6FAE-0603-8689-D920-9AAE022A7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829843" y="2723160"/>
              <a:ext cx="360000" cy="360000"/>
            </a:xfrm>
            <a:prstGeom prst="rect">
              <a:avLst/>
            </a:prstGeom>
          </p:spPr>
        </p:pic>
      </p:grpSp>
      <p:grpSp>
        <p:nvGrpSpPr>
          <p:cNvPr id="71" name="Gruppo 70">
            <a:extLst>
              <a:ext uri="{FF2B5EF4-FFF2-40B4-BE49-F238E27FC236}">
                <a16:creationId xmlns:a16="http://schemas.microsoft.com/office/drawing/2014/main" id="{E7B80871-5A89-F9C9-0889-2E679CD91AE8}"/>
              </a:ext>
            </a:extLst>
          </p:cNvPr>
          <p:cNvGrpSpPr/>
          <p:nvPr/>
        </p:nvGrpSpPr>
        <p:grpSpPr>
          <a:xfrm>
            <a:off x="2934929" y="512759"/>
            <a:ext cx="6322142" cy="428324"/>
            <a:chOff x="2934928" y="518963"/>
            <a:chExt cx="6322142" cy="428324"/>
          </a:xfrm>
        </p:grpSpPr>
        <p:sp>
          <p:nvSpPr>
            <p:cNvPr id="72" name="CasellaDiTesto 71">
              <a:extLst>
                <a:ext uri="{FF2B5EF4-FFF2-40B4-BE49-F238E27FC236}">
                  <a16:creationId xmlns:a16="http://schemas.microsoft.com/office/drawing/2014/main" id="{DF2623E8-0BD6-904D-4F0F-54DE9F943E54}"/>
                </a:ext>
              </a:extLst>
            </p:cNvPr>
            <p:cNvSpPr txBox="1"/>
            <p:nvPr/>
          </p:nvSpPr>
          <p:spPr>
            <a:xfrm>
              <a:off x="2934928" y="518963"/>
              <a:ext cx="6322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pc="300" dirty="0">
                  <a:solidFill>
                    <a:srgbClr val="0070C0"/>
                  </a:solidFill>
                  <a:latin typeface="Amasis MT Pro Medium" panose="02040604050005020304" pitchFamily="18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TIMELINE PERCORSO BARIATRICO</a:t>
              </a:r>
            </a:p>
          </p:txBody>
        </p:sp>
        <p:cxnSp>
          <p:nvCxnSpPr>
            <p:cNvPr id="73" name="Connettore diritto 72">
              <a:extLst>
                <a:ext uri="{FF2B5EF4-FFF2-40B4-BE49-F238E27FC236}">
                  <a16:creationId xmlns:a16="http://schemas.microsoft.com/office/drawing/2014/main" id="{2479A070-3918-F516-84EC-499AB8BAB44E}"/>
                </a:ext>
              </a:extLst>
            </p:cNvPr>
            <p:cNvCxnSpPr>
              <a:cxnSpLocks/>
            </p:cNvCxnSpPr>
            <p:nvPr/>
          </p:nvCxnSpPr>
          <p:spPr>
            <a:xfrm>
              <a:off x="5161935" y="947287"/>
              <a:ext cx="1848465" cy="0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4695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uppo 70">
            <a:extLst>
              <a:ext uri="{FF2B5EF4-FFF2-40B4-BE49-F238E27FC236}">
                <a16:creationId xmlns:a16="http://schemas.microsoft.com/office/drawing/2014/main" id="{E7B80871-5A89-F9C9-0889-2E679CD91AE8}"/>
              </a:ext>
            </a:extLst>
          </p:cNvPr>
          <p:cNvGrpSpPr/>
          <p:nvPr/>
        </p:nvGrpSpPr>
        <p:grpSpPr>
          <a:xfrm>
            <a:off x="2923735" y="661334"/>
            <a:ext cx="6322142" cy="437849"/>
            <a:chOff x="2925096" y="509438"/>
            <a:chExt cx="6322142" cy="437849"/>
          </a:xfrm>
        </p:grpSpPr>
        <p:sp>
          <p:nvSpPr>
            <p:cNvPr id="72" name="CasellaDiTesto 71">
              <a:extLst>
                <a:ext uri="{FF2B5EF4-FFF2-40B4-BE49-F238E27FC236}">
                  <a16:creationId xmlns:a16="http://schemas.microsoft.com/office/drawing/2014/main" id="{DF2623E8-0BD6-904D-4F0F-54DE9F943E54}"/>
                </a:ext>
              </a:extLst>
            </p:cNvPr>
            <p:cNvSpPr txBox="1"/>
            <p:nvPr/>
          </p:nvSpPr>
          <p:spPr>
            <a:xfrm>
              <a:off x="2925096" y="509438"/>
              <a:ext cx="6322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pc="300" dirty="0">
                  <a:solidFill>
                    <a:srgbClr val="0070C0"/>
                  </a:solidFill>
                  <a:latin typeface="Amasis MT Pro Medium" panose="02040604050005020304" pitchFamily="18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OBIETTIVI DELLO STUDIO</a:t>
              </a:r>
            </a:p>
          </p:txBody>
        </p:sp>
        <p:cxnSp>
          <p:nvCxnSpPr>
            <p:cNvPr id="73" name="Connettore diritto 72">
              <a:extLst>
                <a:ext uri="{FF2B5EF4-FFF2-40B4-BE49-F238E27FC236}">
                  <a16:creationId xmlns:a16="http://schemas.microsoft.com/office/drawing/2014/main" id="{2479A070-3918-F516-84EC-499AB8BAB44E}"/>
                </a:ext>
              </a:extLst>
            </p:cNvPr>
            <p:cNvCxnSpPr>
              <a:cxnSpLocks/>
            </p:cNvCxnSpPr>
            <p:nvPr/>
          </p:nvCxnSpPr>
          <p:spPr>
            <a:xfrm>
              <a:off x="5181291" y="947287"/>
              <a:ext cx="1848465" cy="0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0179DB78-89A0-B4C2-68C3-40D459B39CA0}"/>
              </a:ext>
            </a:extLst>
          </p:cNvPr>
          <p:cNvGrpSpPr/>
          <p:nvPr/>
        </p:nvGrpSpPr>
        <p:grpSpPr>
          <a:xfrm>
            <a:off x="1176415" y="2792250"/>
            <a:ext cx="3472851" cy="1218377"/>
            <a:chOff x="1176415" y="2792250"/>
            <a:chExt cx="3472851" cy="1218377"/>
          </a:xfrm>
        </p:grpSpPr>
        <p:pic>
          <p:nvPicPr>
            <p:cNvPr id="6" name="Elemento grafico 5" descr="Badge 1 contorno">
              <a:extLst>
                <a:ext uri="{FF2B5EF4-FFF2-40B4-BE49-F238E27FC236}">
                  <a16:creationId xmlns:a16="http://schemas.microsoft.com/office/drawing/2014/main" id="{F73A0E9E-2A58-4F27-5E8B-DC7087276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60841" y="2792250"/>
              <a:ext cx="504000" cy="504000"/>
            </a:xfrm>
            <a:prstGeom prst="rect">
              <a:avLst/>
            </a:prstGeom>
          </p:spPr>
        </p:pic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DF0DC425-1A83-49C1-C19C-4B97A68AAEBF}"/>
                </a:ext>
              </a:extLst>
            </p:cNvPr>
            <p:cNvSpPr txBox="1"/>
            <p:nvPr/>
          </p:nvSpPr>
          <p:spPr>
            <a:xfrm>
              <a:off x="1176415" y="3364296"/>
              <a:ext cx="34728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latin typeface="Bodoni MT" panose="02070603080606020203" pitchFamily="18" charset="0"/>
                </a:rPr>
                <a:t>Miglioramento </a:t>
              </a:r>
              <a:r>
                <a:rPr lang="it-IT" u="sng" dirty="0">
                  <a:latin typeface="Bodoni MT" panose="02070603080606020203" pitchFamily="18" charset="0"/>
                </a:rPr>
                <a:t>compliance</a:t>
              </a:r>
              <a:r>
                <a:rPr lang="it-IT" dirty="0">
                  <a:latin typeface="Bodoni MT" panose="02070603080606020203" pitchFamily="18" charset="0"/>
                </a:rPr>
                <a:t> del paziente</a:t>
              </a:r>
            </a:p>
          </p:txBody>
        </p:sp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4CEFA05-4B42-2726-CEE0-AB8B35C9E153}"/>
              </a:ext>
            </a:extLst>
          </p:cNvPr>
          <p:cNvSpPr txBox="1"/>
          <p:nvPr/>
        </p:nvSpPr>
        <p:spPr>
          <a:xfrm>
            <a:off x="1238471" y="1405369"/>
            <a:ext cx="9666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Bodoni MT" panose="02070603080606020203" pitchFamily="18" charset="0"/>
              </a:rPr>
              <a:t>Studio </a:t>
            </a:r>
            <a:r>
              <a:rPr lang="it-IT" u="sng" dirty="0">
                <a:latin typeface="Bodoni MT" panose="02070603080606020203" pitchFamily="18" charset="0"/>
              </a:rPr>
              <a:t>prospettico</a:t>
            </a:r>
            <a:r>
              <a:rPr lang="it-IT" dirty="0">
                <a:latin typeface="Bodoni MT" panose="02070603080606020203" pitchFamily="18" charset="0"/>
              </a:rPr>
              <a:t>, </a:t>
            </a:r>
            <a:r>
              <a:rPr lang="it-IT" u="sng" dirty="0">
                <a:latin typeface="Bodoni MT" panose="02070603080606020203" pitchFamily="18" charset="0"/>
              </a:rPr>
              <a:t>interventistico</a:t>
            </a:r>
            <a:r>
              <a:rPr lang="it-IT" dirty="0">
                <a:latin typeface="Bodoni MT" panose="02070603080606020203" pitchFamily="18" charset="0"/>
              </a:rPr>
              <a:t>, </a:t>
            </a:r>
            <a:r>
              <a:rPr lang="it-IT" u="sng" dirty="0">
                <a:latin typeface="Bodoni MT" panose="02070603080606020203" pitchFamily="18" charset="0"/>
              </a:rPr>
              <a:t>monocentrico</a:t>
            </a:r>
            <a:r>
              <a:rPr lang="it-IT" dirty="0">
                <a:latin typeface="Bodoni MT" panose="02070603080606020203" pitchFamily="18" charset="0"/>
              </a:rPr>
              <a:t> e </a:t>
            </a:r>
            <a:r>
              <a:rPr lang="it-IT" u="sng" dirty="0">
                <a:latin typeface="Bodoni MT" panose="02070603080606020203" pitchFamily="18" charset="0"/>
              </a:rPr>
              <a:t>randomizzato</a:t>
            </a:r>
            <a:r>
              <a:rPr lang="it-IT" dirty="0">
                <a:latin typeface="Bodoni MT" panose="02070603080606020203" pitchFamily="18" charset="0"/>
              </a:rPr>
              <a:t>, </a:t>
            </a:r>
          </a:p>
          <a:p>
            <a:pPr algn="ctr"/>
            <a:r>
              <a:rPr lang="it-IT" dirty="0">
                <a:latin typeface="Bodoni MT" panose="02070603080606020203" pitchFamily="18" charset="0"/>
              </a:rPr>
              <a:t>con “</a:t>
            </a:r>
            <a:r>
              <a:rPr lang="it-IT" u="sng" dirty="0">
                <a:latin typeface="Bodoni MT" panose="02070603080606020203" pitchFamily="18" charset="0"/>
              </a:rPr>
              <a:t>Alimenti a Fini Medici Speciali</a:t>
            </a:r>
            <a:r>
              <a:rPr lang="it-IT" dirty="0">
                <a:latin typeface="Bodoni MT" panose="02070603080606020203" pitchFamily="18" charset="0"/>
              </a:rPr>
              <a:t>” (AFMS).</a:t>
            </a: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1C5DFD72-1968-6985-7506-F4AAAA58651F}"/>
              </a:ext>
            </a:extLst>
          </p:cNvPr>
          <p:cNvGrpSpPr/>
          <p:nvPr/>
        </p:nvGrpSpPr>
        <p:grpSpPr>
          <a:xfrm>
            <a:off x="4342933" y="2792250"/>
            <a:ext cx="3472851" cy="1218377"/>
            <a:chOff x="4342933" y="2792250"/>
            <a:chExt cx="3472851" cy="1218377"/>
          </a:xfrm>
        </p:grpSpPr>
        <p:pic>
          <p:nvPicPr>
            <p:cNvPr id="8" name="Elemento grafico 7" descr="Badge contorno">
              <a:extLst>
                <a:ext uri="{FF2B5EF4-FFF2-40B4-BE49-F238E27FC236}">
                  <a16:creationId xmlns:a16="http://schemas.microsoft.com/office/drawing/2014/main" id="{D01C2EF4-0BB3-DAD4-B180-9C34F69C3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819728" y="2792250"/>
              <a:ext cx="504000" cy="504000"/>
            </a:xfrm>
            <a:prstGeom prst="rect">
              <a:avLst/>
            </a:prstGeom>
          </p:spPr>
        </p:pic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9420C2FD-BD06-567B-E3AE-BF20506EF053}"/>
                </a:ext>
              </a:extLst>
            </p:cNvPr>
            <p:cNvSpPr txBox="1"/>
            <p:nvPr/>
          </p:nvSpPr>
          <p:spPr>
            <a:xfrm>
              <a:off x="4342933" y="3364296"/>
              <a:ext cx="34728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u="sng" dirty="0">
                  <a:latin typeface="Bodoni MT" panose="02070603080606020203" pitchFamily="18" charset="0"/>
                </a:rPr>
                <a:t>Adeguatezza nutrizionale</a:t>
              </a:r>
              <a:r>
                <a:rPr lang="it-IT" dirty="0">
                  <a:latin typeface="Bodoni MT" panose="02070603080606020203" pitchFamily="18" charset="0"/>
                </a:rPr>
                <a:t> della dieta</a:t>
              </a:r>
            </a:p>
          </p:txBody>
        </p: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04037DB9-CCB8-199F-23BE-F9F9F9FA774D}"/>
              </a:ext>
            </a:extLst>
          </p:cNvPr>
          <p:cNvGrpSpPr/>
          <p:nvPr/>
        </p:nvGrpSpPr>
        <p:grpSpPr>
          <a:xfrm>
            <a:off x="7542736" y="2808718"/>
            <a:ext cx="3723531" cy="1201909"/>
            <a:chOff x="7542736" y="2808718"/>
            <a:chExt cx="3723531" cy="1201909"/>
          </a:xfrm>
        </p:grpSpPr>
        <p:pic>
          <p:nvPicPr>
            <p:cNvPr id="10" name="Elemento grafico 9" descr="Badge 3 contorno">
              <a:extLst>
                <a:ext uri="{FF2B5EF4-FFF2-40B4-BE49-F238E27FC236}">
                  <a16:creationId xmlns:a16="http://schemas.microsoft.com/office/drawing/2014/main" id="{1D190F2A-768B-D789-94D0-92DF9FA9F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152501" y="2808718"/>
              <a:ext cx="504000" cy="504000"/>
            </a:xfrm>
            <a:prstGeom prst="rect">
              <a:avLst/>
            </a:prstGeom>
          </p:spPr>
        </p:pic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613DAA2F-06AE-1212-4AF7-DAE2E8DF169B}"/>
                </a:ext>
              </a:extLst>
            </p:cNvPr>
            <p:cNvSpPr txBox="1"/>
            <p:nvPr/>
          </p:nvSpPr>
          <p:spPr>
            <a:xfrm>
              <a:off x="7542736" y="3364296"/>
              <a:ext cx="37235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latin typeface="Bodoni MT" panose="02070603080606020203" pitchFamily="18" charset="0"/>
                </a:rPr>
                <a:t>Cambiamenti nella </a:t>
              </a:r>
              <a:r>
                <a:rPr lang="it-IT" u="sng" dirty="0">
                  <a:latin typeface="Bodoni MT" panose="02070603080606020203" pitchFamily="18" charset="0"/>
                </a:rPr>
                <a:t>composizione corporea</a:t>
              </a:r>
              <a:endParaRPr lang="it-IT" dirty="0">
                <a:latin typeface="Bodoni MT" panose="02070603080606020203" pitchFamily="18" charset="0"/>
              </a:endParaRPr>
            </a:p>
          </p:txBody>
        </p:sp>
      </p:grpSp>
      <p:pic>
        <p:nvPicPr>
          <p:cNvPr id="22" name="Immagine 21">
            <a:extLst>
              <a:ext uri="{FF2B5EF4-FFF2-40B4-BE49-F238E27FC236}">
                <a16:creationId xmlns:a16="http://schemas.microsoft.com/office/drawing/2014/main" id="{21EAB9B2-A6C4-FF81-92BD-3F7DBCF07D22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70000"/>
          </a:blip>
          <a:stretch>
            <a:fillRect/>
          </a:stretch>
        </p:blipFill>
        <p:spPr>
          <a:xfrm>
            <a:off x="3266947" y="4187652"/>
            <a:ext cx="1856884" cy="1837025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81C2E225-1987-1051-1FFC-8C8839531F7B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70000"/>
          </a:blip>
          <a:stretch>
            <a:fillRect/>
          </a:stretch>
        </p:blipFill>
        <p:spPr>
          <a:xfrm>
            <a:off x="6592929" y="4397945"/>
            <a:ext cx="1761273" cy="1626732"/>
          </a:xfrm>
          <a:prstGeom prst="rect">
            <a:avLst/>
          </a:prstGeom>
        </p:spPr>
      </p:pic>
      <p:pic>
        <p:nvPicPr>
          <p:cNvPr id="28" name="Elemento grafico 27" descr="Freccia linea: curva antioraria contorno">
            <a:extLst>
              <a:ext uri="{FF2B5EF4-FFF2-40B4-BE49-F238E27FC236}">
                <a16:creationId xmlns:a16="http://schemas.microsoft.com/office/drawing/2014/main" id="{CB6BBF85-9E8D-E516-CC0A-4B9BECCE8E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5446823" flipV="1">
            <a:off x="5212061" y="4309430"/>
            <a:ext cx="1259092" cy="1259092"/>
          </a:xfrm>
          <a:prstGeom prst="rect">
            <a:avLst/>
          </a:prstGeom>
        </p:spPr>
      </p:pic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97C0FA15-CE55-53B2-ED98-BD9525B2B783}"/>
              </a:ext>
            </a:extLst>
          </p:cNvPr>
          <p:cNvCxnSpPr/>
          <p:nvPr/>
        </p:nvCxnSpPr>
        <p:spPr>
          <a:xfrm flipH="1">
            <a:off x="3243499" y="2261937"/>
            <a:ext cx="2852501" cy="5056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82B9D168-B738-ED0B-4501-BE29C55BEC14}"/>
              </a:ext>
            </a:extLst>
          </p:cNvPr>
          <p:cNvCxnSpPr>
            <a:cxnSpLocks/>
          </p:cNvCxnSpPr>
          <p:nvPr/>
        </p:nvCxnSpPr>
        <p:spPr>
          <a:xfrm>
            <a:off x="6095999" y="2264213"/>
            <a:ext cx="3135160" cy="5306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DC29A0F5-5EF6-27AF-988B-297EB93ED7AE}"/>
              </a:ext>
            </a:extLst>
          </p:cNvPr>
          <p:cNvCxnSpPr>
            <a:cxnSpLocks/>
          </p:cNvCxnSpPr>
          <p:nvPr/>
        </p:nvCxnSpPr>
        <p:spPr>
          <a:xfrm flipH="1">
            <a:off x="6095998" y="2261937"/>
            <a:ext cx="6558" cy="4512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Elemento grafico 18" descr="Lente di ingrandimento con riempimento a tinta unita">
            <a:extLst>
              <a:ext uri="{FF2B5EF4-FFF2-40B4-BE49-F238E27FC236}">
                <a16:creationId xmlns:a16="http://schemas.microsoft.com/office/drawing/2014/main" id="{540A16AB-D92A-0633-1416-05B793E3D6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644675" y="2764510"/>
            <a:ext cx="692559" cy="692559"/>
          </a:xfrm>
          <a:prstGeom prst="rect">
            <a:avLst/>
          </a:prstGeom>
        </p:spPr>
      </p:pic>
      <p:pic>
        <p:nvPicPr>
          <p:cNvPr id="20" name="Elemento grafico 19" descr="Lente di ingrandimento con riempimento a tinta unita">
            <a:extLst>
              <a:ext uri="{FF2B5EF4-FFF2-40B4-BE49-F238E27FC236}">
                <a16:creationId xmlns:a16="http://schemas.microsoft.com/office/drawing/2014/main" id="{3AE7C8CE-6320-DCCD-EF3B-B34F481F710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789724" y="2764510"/>
            <a:ext cx="692559" cy="692559"/>
          </a:xfrm>
          <a:prstGeom prst="rect">
            <a:avLst/>
          </a:prstGeom>
        </p:spPr>
      </p:pic>
      <p:pic>
        <p:nvPicPr>
          <p:cNvPr id="21" name="Elemento grafico 20" descr="Lente di ingrandimento con riempimento a tinta unita">
            <a:extLst>
              <a:ext uri="{FF2B5EF4-FFF2-40B4-BE49-F238E27FC236}">
                <a16:creationId xmlns:a16="http://schemas.microsoft.com/office/drawing/2014/main" id="{E8C31381-C957-B8E2-6C45-3147CD4DD16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128673" y="2782827"/>
            <a:ext cx="692559" cy="69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51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uppo 70">
            <a:extLst>
              <a:ext uri="{FF2B5EF4-FFF2-40B4-BE49-F238E27FC236}">
                <a16:creationId xmlns:a16="http://schemas.microsoft.com/office/drawing/2014/main" id="{E7B80871-5A89-F9C9-0889-2E679CD91AE8}"/>
              </a:ext>
            </a:extLst>
          </p:cNvPr>
          <p:cNvGrpSpPr/>
          <p:nvPr/>
        </p:nvGrpSpPr>
        <p:grpSpPr>
          <a:xfrm>
            <a:off x="2925097" y="446084"/>
            <a:ext cx="6322142" cy="437849"/>
            <a:chOff x="2925096" y="509438"/>
            <a:chExt cx="6322142" cy="437849"/>
          </a:xfrm>
        </p:grpSpPr>
        <p:sp>
          <p:nvSpPr>
            <p:cNvPr id="72" name="CasellaDiTesto 71">
              <a:extLst>
                <a:ext uri="{FF2B5EF4-FFF2-40B4-BE49-F238E27FC236}">
                  <a16:creationId xmlns:a16="http://schemas.microsoft.com/office/drawing/2014/main" id="{DF2623E8-0BD6-904D-4F0F-54DE9F943E54}"/>
                </a:ext>
              </a:extLst>
            </p:cNvPr>
            <p:cNvSpPr txBox="1"/>
            <p:nvPr/>
          </p:nvSpPr>
          <p:spPr>
            <a:xfrm>
              <a:off x="2925096" y="509438"/>
              <a:ext cx="6322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pc="300" dirty="0">
                  <a:solidFill>
                    <a:srgbClr val="0070C0"/>
                  </a:solidFill>
                  <a:latin typeface="Amasis MT Pro Medium" panose="02040604050005020304" pitchFamily="18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ARRUOLAMENTO PAZIENTI</a:t>
              </a:r>
            </a:p>
          </p:txBody>
        </p:sp>
        <p:cxnSp>
          <p:nvCxnSpPr>
            <p:cNvPr id="73" name="Connettore diritto 72">
              <a:extLst>
                <a:ext uri="{FF2B5EF4-FFF2-40B4-BE49-F238E27FC236}">
                  <a16:creationId xmlns:a16="http://schemas.microsoft.com/office/drawing/2014/main" id="{2479A070-3918-F516-84EC-499AB8BAB44E}"/>
                </a:ext>
              </a:extLst>
            </p:cNvPr>
            <p:cNvCxnSpPr>
              <a:cxnSpLocks/>
            </p:cNvCxnSpPr>
            <p:nvPr/>
          </p:nvCxnSpPr>
          <p:spPr>
            <a:xfrm>
              <a:off x="5181291" y="947287"/>
              <a:ext cx="1848465" cy="0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4F88C4F-3C75-5110-DAD2-5E88B02E2D01}"/>
              </a:ext>
            </a:extLst>
          </p:cNvPr>
          <p:cNvSpPr txBox="1"/>
          <p:nvPr/>
        </p:nvSpPr>
        <p:spPr>
          <a:xfrm>
            <a:off x="475058" y="1187804"/>
            <a:ext cx="46672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sng" dirty="0">
                <a:latin typeface="Bodoni MT" panose="02070603080606020203" pitchFamily="18" charset="0"/>
              </a:rPr>
              <a:t>Dimensione campionaria</a:t>
            </a:r>
          </a:p>
          <a:p>
            <a:pPr algn="ctr"/>
            <a:r>
              <a:rPr lang="it-IT" dirty="0">
                <a:latin typeface="Bodoni MT" panose="02070603080606020203" pitchFamily="18" charset="0"/>
              </a:rPr>
              <a:t>Identificare differenze significative</a:t>
            </a:r>
          </a:p>
          <a:p>
            <a:pPr algn="just"/>
            <a:endParaRPr lang="it-IT" dirty="0">
              <a:latin typeface="Bodoni MT" panose="02070603080606020203" pitchFamily="18" charset="0"/>
            </a:endParaRPr>
          </a:p>
          <a:p>
            <a:pPr algn="ctr"/>
            <a:endParaRPr lang="it-IT" dirty="0">
              <a:latin typeface="Bodoni MT" panose="02070603080606020203" pitchFamily="18" charset="0"/>
            </a:endParaRPr>
          </a:p>
          <a:p>
            <a:pPr algn="ctr"/>
            <a:endParaRPr lang="it-IT" dirty="0">
              <a:latin typeface="Bodoni MT" panose="02070603080606020203" pitchFamily="18" charset="0"/>
            </a:endParaRPr>
          </a:p>
          <a:p>
            <a:pPr algn="ctr"/>
            <a:r>
              <a:rPr lang="it-IT" dirty="0">
                <a:latin typeface="Bodoni MT" panose="02070603080606020203" pitchFamily="18" charset="0"/>
              </a:rPr>
              <a:t>Sono necessari </a:t>
            </a:r>
            <a:r>
              <a:rPr lang="it-IT" u="sng" dirty="0">
                <a:latin typeface="Bodoni MT" panose="02070603080606020203" pitchFamily="18" charset="0"/>
              </a:rPr>
              <a:t>14 pazienti per gruppo</a:t>
            </a:r>
            <a:r>
              <a:rPr lang="it-IT" dirty="0">
                <a:latin typeface="Bodoni MT" panose="02070603080606020203" pitchFamily="18" charset="0"/>
              </a:rPr>
              <a:t> </a:t>
            </a:r>
          </a:p>
          <a:p>
            <a:pPr algn="ctr"/>
            <a:r>
              <a:rPr lang="it-IT" dirty="0">
                <a:latin typeface="Bodoni MT" panose="02070603080606020203" pitchFamily="18" charset="0"/>
              </a:rPr>
              <a:t>Incremento del 10% </a:t>
            </a:r>
          </a:p>
          <a:p>
            <a:pPr algn="ctr"/>
            <a:r>
              <a:rPr lang="it-IT" dirty="0">
                <a:latin typeface="Bodoni MT" panose="02070603080606020203" pitchFamily="18" charset="0"/>
              </a:rPr>
              <a:t>per possibili </a:t>
            </a:r>
            <a:r>
              <a:rPr lang="it-IT" u="sng" dirty="0">
                <a:latin typeface="Bodoni MT" panose="02070603080606020203" pitchFamily="18" charset="0"/>
              </a:rPr>
              <a:t>dropout</a:t>
            </a:r>
          </a:p>
          <a:p>
            <a:pPr algn="ctr"/>
            <a:endParaRPr lang="it-IT" u="sng" dirty="0">
              <a:latin typeface="Bodoni MT" panose="02070603080606020203" pitchFamily="18" charset="0"/>
            </a:endParaRPr>
          </a:p>
          <a:p>
            <a:pPr algn="ctr"/>
            <a:endParaRPr lang="it-IT" dirty="0">
              <a:latin typeface="Bodoni MT" panose="02070603080606020203" pitchFamily="18" charset="0"/>
            </a:endParaRPr>
          </a:p>
          <a:p>
            <a:pPr algn="ctr"/>
            <a:endParaRPr lang="it-IT" dirty="0">
              <a:latin typeface="Bodoni MT" panose="02070603080606020203" pitchFamily="18" charset="0"/>
            </a:endParaRPr>
          </a:p>
          <a:p>
            <a:pPr algn="ctr"/>
            <a:r>
              <a:rPr lang="it-IT" dirty="0">
                <a:solidFill>
                  <a:srgbClr val="FF0000"/>
                </a:solidFill>
                <a:latin typeface="Bodoni MT" panose="02070603080606020203" pitchFamily="18" charset="0"/>
              </a:rPr>
              <a:t>Totale = 32 soggetti</a:t>
            </a:r>
          </a:p>
        </p:txBody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F715C772-9DAA-92A4-1365-9DC03C5496DB}"/>
              </a:ext>
            </a:extLst>
          </p:cNvPr>
          <p:cNvGrpSpPr/>
          <p:nvPr/>
        </p:nvGrpSpPr>
        <p:grpSpPr>
          <a:xfrm>
            <a:off x="5665590" y="1083277"/>
            <a:ext cx="6526410" cy="5448527"/>
            <a:chOff x="5665590" y="1181597"/>
            <a:chExt cx="6526410" cy="5448527"/>
          </a:xfrm>
        </p:grpSpPr>
        <p:pic>
          <p:nvPicPr>
            <p:cNvPr id="21" name="Elemento grafico 20" descr="Chiudi contorno">
              <a:extLst>
                <a:ext uri="{FF2B5EF4-FFF2-40B4-BE49-F238E27FC236}">
                  <a16:creationId xmlns:a16="http://schemas.microsoft.com/office/drawing/2014/main" id="{08A26208-CA06-A0DF-2591-6EC1D2048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68821" y="2703257"/>
              <a:ext cx="457200" cy="457200"/>
            </a:xfrm>
            <a:prstGeom prst="rect">
              <a:avLst/>
            </a:prstGeom>
          </p:spPr>
        </p:pic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938DF142-1AC3-7B5D-C6E8-64D456C09D6C}"/>
                </a:ext>
              </a:extLst>
            </p:cNvPr>
            <p:cNvGrpSpPr/>
            <p:nvPr/>
          </p:nvGrpSpPr>
          <p:grpSpPr>
            <a:xfrm>
              <a:off x="5665590" y="1181597"/>
              <a:ext cx="6526410" cy="5448527"/>
              <a:chOff x="5665590" y="1181597"/>
              <a:chExt cx="6526410" cy="5448527"/>
            </a:xfrm>
          </p:grpSpPr>
          <p:pic>
            <p:nvPicPr>
              <p:cNvPr id="18" name="Elemento grafico 17" descr="Segno di spunta contorno">
                <a:extLst>
                  <a:ext uri="{FF2B5EF4-FFF2-40B4-BE49-F238E27FC236}">
                    <a16:creationId xmlns:a16="http://schemas.microsoft.com/office/drawing/2014/main" id="{06AF4420-0DF1-B21E-7270-A78D0A42F7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933280" y="2703257"/>
                <a:ext cx="457200" cy="457200"/>
              </a:xfrm>
              <a:prstGeom prst="rect">
                <a:avLst/>
              </a:prstGeom>
            </p:spPr>
          </p:pic>
          <p:grpSp>
            <p:nvGrpSpPr>
              <p:cNvPr id="27" name="Gruppo 26">
                <a:extLst>
                  <a:ext uri="{FF2B5EF4-FFF2-40B4-BE49-F238E27FC236}">
                    <a16:creationId xmlns:a16="http://schemas.microsoft.com/office/drawing/2014/main" id="{7D817089-741E-B76E-F56D-20C7F691776C}"/>
                  </a:ext>
                </a:extLst>
              </p:cNvPr>
              <p:cNvGrpSpPr/>
              <p:nvPr/>
            </p:nvGrpSpPr>
            <p:grpSpPr>
              <a:xfrm>
                <a:off x="5665590" y="1181597"/>
                <a:ext cx="6526410" cy="5448527"/>
                <a:chOff x="5665590" y="1181597"/>
                <a:chExt cx="6526410" cy="5448527"/>
              </a:xfrm>
            </p:grpSpPr>
            <p:grpSp>
              <p:nvGrpSpPr>
                <p:cNvPr id="16" name="Gruppo 15">
                  <a:extLst>
                    <a:ext uri="{FF2B5EF4-FFF2-40B4-BE49-F238E27FC236}">
                      <a16:creationId xmlns:a16="http://schemas.microsoft.com/office/drawing/2014/main" id="{9DA9D0BC-7154-A3B4-5560-13AFD96CB016}"/>
                    </a:ext>
                  </a:extLst>
                </p:cNvPr>
                <p:cNvGrpSpPr/>
                <p:nvPr/>
              </p:nvGrpSpPr>
              <p:grpSpPr>
                <a:xfrm>
                  <a:off x="6096000" y="2847975"/>
                  <a:ext cx="4962525" cy="762000"/>
                  <a:chOff x="6096000" y="2847975"/>
                  <a:chExt cx="4962525" cy="762000"/>
                </a:xfrm>
              </p:grpSpPr>
              <p:cxnSp>
                <p:nvCxnSpPr>
                  <p:cNvPr id="6" name="Connettore diritto 5">
                    <a:extLst>
                      <a:ext uri="{FF2B5EF4-FFF2-40B4-BE49-F238E27FC236}">
                        <a16:creationId xmlns:a16="http://schemas.microsoft.com/office/drawing/2014/main" id="{0A76C2D7-88E6-9251-3EE0-F713FD8B9E3C}"/>
                      </a:ext>
                    </a:extLst>
                  </p:cNvPr>
                  <p:cNvCxnSpPr/>
                  <p:nvPr/>
                </p:nvCxnSpPr>
                <p:spPr>
                  <a:xfrm>
                    <a:off x="6096000" y="3228975"/>
                    <a:ext cx="4962525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Connettore diritto 6">
                    <a:extLst>
                      <a:ext uri="{FF2B5EF4-FFF2-40B4-BE49-F238E27FC236}">
                        <a16:creationId xmlns:a16="http://schemas.microsoft.com/office/drawing/2014/main" id="{D9EED1A3-C4E5-59F8-57C0-0C1B892BE1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629650" y="2847975"/>
                    <a:ext cx="0" cy="38100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Connettore diritto 13">
                    <a:extLst>
                      <a:ext uri="{FF2B5EF4-FFF2-40B4-BE49-F238E27FC236}">
                        <a16:creationId xmlns:a16="http://schemas.microsoft.com/office/drawing/2014/main" id="{AF0D716C-DBD9-CDDE-A132-0A09371D4D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096000" y="3228975"/>
                    <a:ext cx="0" cy="38100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Connettore diritto 14">
                    <a:extLst>
                      <a:ext uri="{FF2B5EF4-FFF2-40B4-BE49-F238E27FC236}">
                        <a16:creationId xmlns:a16="http://schemas.microsoft.com/office/drawing/2014/main" id="{078B09E6-41B7-8ED1-6DA1-D329EEC020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1058525" y="3228975"/>
                    <a:ext cx="0" cy="38100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" name="CasellaDiTesto 23">
                  <a:extLst>
                    <a:ext uri="{FF2B5EF4-FFF2-40B4-BE49-F238E27FC236}">
                      <a16:creationId xmlns:a16="http://schemas.microsoft.com/office/drawing/2014/main" id="{44CEFC39-6D8D-A7D2-4201-B4C69DCB5588}"/>
                    </a:ext>
                  </a:extLst>
                </p:cNvPr>
                <p:cNvSpPr txBox="1"/>
                <p:nvPr/>
              </p:nvSpPr>
              <p:spPr>
                <a:xfrm>
                  <a:off x="5665590" y="3609487"/>
                  <a:ext cx="2728334" cy="28315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q"/>
                  </a:pPr>
                  <a:r>
                    <a:rPr lang="it-IT" sz="1600" dirty="0">
                      <a:latin typeface="Bodoni MT" panose="02070603080606020203" pitchFamily="18" charset="0"/>
                    </a:rPr>
                    <a:t>Età 18-65 anni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</a:pPr>
                  <a:r>
                    <a:rPr lang="it-IT" sz="1600" dirty="0">
                      <a:latin typeface="Bodoni MT" panose="02070603080606020203" pitchFamily="18" charset="0"/>
                    </a:rPr>
                    <a:t>BMI ≥ 35 kg/m</a:t>
                  </a:r>
                  <a:r>
                    <a:rPr lang="it-IT" sz="1600" baseline="30000" dirty="0">
                      <a:latin typeface="Bodoni MT" panose="02070603080606020203" pitchFamily="18" charset="0"/>
                    </a:rPr>
                    <a:t>2 </a:t>
                  </a:r>
                  <a:r>
                    <a:rPr lang="it-IT" sz="1600" dirty="0">
                      <a:latin typeface="Bodoni MT" panose="02070603080606020203" pitchFamily="18" charset="0"/>
                    </a:rPr>
                    <a:t>con comorbidità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</a:pPr>
                  <a:r>
                    <a:rPr lang="it-IT" sz="1600" dirty="0">
                      <a:latin typeface="Bodoni MT" panose="02070603080606020203" pitchFamily="18" charset="0"/>
                    </a:rPr>
                    <a:t>BMI ≥ 40 kg/ m</a:t>
                  </a:r>
                  <a:r>
                    <a:rPr lang="it-IT" sz="1600" baseline="30000" dirty="0">
                      <a:latin typeface="Bodoni MT" panose="02070603080606020203" pitchFamily="18" charset="0"/>
                    </a:rPr>
                    <a:t>2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</a:pPr>
                  <a:r>
                    <a:rPr lang="it-IT" sz="1600" dirty="0">
                      <a:latin typeface="Bodoni MT" panose="02070603080606020203" pitchFamily="18" charset="0"/>
                    </a:rPr>
                    <a:t>Candidati VSG o RYGB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</a:pPr>
                  <a:r>
                    <a:rPr lang="it-IT" sz="1600" dirty="0">
                      <a:latin typeface="Bodoni MT" panose="02070603080606020203" pitchFamily="18" charset="0"/>
                    </a:rPr>
                    <a:t>Assenza controindicazioni medico-psichiatriche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</a:pPr>
                  <a:r>
                    <a:rPr lang="it-IT" sz="1600" dirty="0">
                      <a:latin typeface="Bodoni MT" panose="02070603080606020203" pitchFamily="18" charset="0"/>
                    </a:rPr>
                    <a:t>Assenza diagnosi obesità primitiva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</a:pPr>
                  <a:endParaRPr lang="it-IT" sz="1600" dirty="0">
                    <a:latin typeface="Bodoni MT" panose="02070603080606020203" pitchFamily="18" charset="0"/>
                  </a:endParaRPr>
                </a:p>
                <a:p>
                  <a:pPr marL="285750" indent="-285750" algn="just">
                    <a:buFont typeface="Wingdings" panose="05000000000000000000" pitchFamily="2" charset="2"/>
                    <a:buChar char="q"/>
                  </a:pPr>
                  <a:endParaRPr lang="it-IT" dirty="0">
                    <a:latin typeface="Bodoni MT" panose="02070603080606020203" pitchFamily="18" charset="0"/>
                  </a:endParaRPr>
                </a:p>
              </p:txBody>
            </p:sp>
            <p:grpSp>
              <p:nvGrpSpPr>
                <p:cNvPr id="26" name="Gruppo 25">
                  <a:extLst>
                    <a:ext uri="{FF2B5EF4-FFF2-40B4-BE49-F238E27FC236}">
                      <a16:creationId xmlns:a16="http://schemas.microsoft.com/office/drawing/2014/main" id="{89F3D66E-94AF-219B-766A-06D90E11990C}"/>
                    </a:ext>
                  </a:extLst>
                </p:cNvPr>
                <p:cNvGrpSpPr/>
                <p:nvPr/>
              </p:nvGrpSpPr>
              <p:grpSpPr>
                <a:xfrm>
                  <a:off x="7933408" y="1181597"/>
                  <a:ext cx="4258592" cy="5448527"/>
                  <a:chOff x="7933408" y="1181597"/>
                  <a:chExt cx="4258592" cy="5448527"/>
                </a:xfrm>
              </p:grpSpPr>
              <p:pic>
                <p:nvPicPr>
                  <p:cNvPr id="3" name="Immagine 2">
                    <a:extLst>
                      <a:ext uri="{FF2B5EF4-FFF2-40B4-BE49-F238E27FC236}">
                        <a16:creationId xmlns:a16="http://schemas.microsoft.com/office/drawing/2014/main" id="{67E0C669-2074-5074-086C-A9F35B84C1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alphaModFix amt="70000"/>
                  </a:blip>
                  <a:stretch>
                    <a:fillRect/>
                  </a:stretch>
                </p:blipFill>
                <p:spPr>
                  <a:xfrm>
                    <a:off x="7933408" y="1181597"/>
                    <a:ext cx="1313831" cy="1299780"/>
                  </a:xfrm>
                  <a:prstGeom prst="rect">
                    <a:avLst/>
                  </a:prstGeom>
                </p:spPr>
              </p:pic>
              <p:sp>
                <p:nvSpPr>
                  <p:cNvPr id="4" name="CasellaDiTesto 3">
                    <a:extLst>
                      <a:ext uri="{FF2B5EF4-FFF2-40B4-BE49-F238E27FC236}">
                        <a16:creationId xmlns:a16="http://schemas.microsoft.com/office/drawing/2014/main" id="{4D0FE745-9550-C338-3E94-081B4F89CBF2}"/>
                      </a:ext>
                    </a:extLst>
                  </p:cNvPr>
                  <p:cNvSpPr txBox="1"/>
                  <p:nvPr/>
                </p:nvSpPr>
                <p:spPr>
                  <a:xfrm>
                    <a:off x="7957831" y="2456672"/>
                    <a:ext cx="126498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it-IT" dirty="0">
                        <a:solidFill>
                          <a:srgbClr val="595959"/>
                        </a:solidFill>
                        <a:latin typeface="Bodoni MT" panose="02070603080606020203" pitchFamily="18" charset="0"/>
                      </a:rPr>
                      <a:t>32 pazienti</a:t>
                    </a:r>
                  </a:p>
                </p:txBody>
              </p:sp>
              <p:sp>
                <p:nvSpPr>
                  <p:cNvPr id="25" name="CasellaDiTesto 24">
                    <a:extLst>
                      <a:ext uri="{FF2B5EF4-FFF2-40B4-BE49-F238E27FC236}">
                        <a16:creationId xmlns:a16="http://schemas.microsoft.com/office/drawing/2014/main" id="{85ACF8BE-B427-8CE1-ADA8-E49BFBC170CD}"/>
                      </a:ext>
                    </a:extLst>
                  </p:cNvPr>
                  <p:cNvSpPr txBox="1"/>
                  <p:nvPr/>
                </p:nvSpPr>
                <p:spPr>
                  <a:xfrm>
                    <a:off x="8916322" y="3552358"/>
                    <a:ext cx="3275678" cy="30777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285750" indent="-285750">
                      <a:buFont typeface="Wingdings" panose="05000000000000000000" pitchFamily="2" charset="2"/>
                      <a:buChar char="q"/>
                    </a:pPr>
                    <a:r>
                      <a:rPr lang="it-IT" sz="1600" dirty="0">
                        <a:latin typeface="Bodoni MT" panose="02070603080606020203" pitchFamily="18" charset="0"/>
                      </a:rPr>
                      <a:t>Malattie croniche apparato digerente</a:t>
                    </a:r>
                  </a:p>
                  <a:p>
                    <a:pPr marL="285750" indent="-285750">
                      <a:buFont typeface="Wingdings" panose="05000000000000000000" pitchFamily="2" charset="2"/>
                      <a:buChar char="q"/>
                    </a:pPr>
                    <a:r>
                      <a:rPr lang="it-IT" sz="1600" dirty="0">
                        <a:latin typeface="Bodoni MT" panose="02070603080606020203" pitchFamily="18" charset="0"/>
                      </a:rPr>
                      <a:t>Gravidanza e/o allattamento</a:t>
                    </a:r>
                  </a:p>
                  <a:p>
                    <a:pPr marL="285750" indent="-285750">
                      <a:buFont typeface="Wingdings" panose="05000000000000000000" pitchFamily="2" charset="2"/>
                      <a:buChar char="q"/>
                    </a:pPr>
                    <a:r>
                      <a:rPr lang="it-IT" sz="1600" dirty="0">
                        <a:latin typeface="Bodoni MT" panose="02070603080606020203" pitchFamily="18" charset="0"/>
                      </a:rPr>
                      <a:t>Patologie endocrine non controllate</a:t>
                    </a:r>
                  </a:p>
                  <a:p>
                    <a:pPr marL="285750" indent="-285750">
                      <a:buFont typeface="Wingdings" panose="05000000000000000000" pitchFamily="2" charset="2"/>
                      <a:buChar char="q"/>
                    </a:pPr>
                    <a:r>
                      <a:rPr lang="it-IT" sz="1600" dirty="0">
                        <a:latin typeface="Bodoni MT" panose="02070603080606020203" pitchFamily="18" charset="0"/>
                      </a:rPr>
                      <a:t>Patologie maligne</a:t>
                    </a:r>
                  </a:p>
                  <a:p>
                    <a:pPr marL="285750" indent="-285750">
                      <a:buFont typeface="Wingdings" panose="05000000000000000000" pitchFamily="2" charset="2"/>
                      <a:buChar char="q"/>
                    </a:pPr>
                    <a:r>
                      <a:rPr lang="it-IT" sz="1600" dirty="0">
                        <a:latin typeface="Bodoni MT" panose="02070603080606020203" pitchFamily="18" charset="0"/>
                      </a:rPr>
                      <a:t>Abuso alcol/droghe</a:t>
                    </a:r>
                  </a:p>
                  <a:p>
                    <a:pPr marL="285750" indent="-285750">
                      <a:buFont typeface="Wingdings" panose="05000000000000000000" pitchFamily="2" charset="2"/>
                      <a:buChar char="q"/>
                    </a:pPr>
                    <a:r>
                      <a:rPr lang="it-IT" sz="1600" dirty="0">
                        <a:latin typeface="Bodoni MT" panose="02070603080606020203" pitchFamily="18" charset="0"/>
                      </a:rPr>
                      <a:t>Insufficienza renale</a:t>
                    </a:r>
                  </a:p>
                  <a:p>
                    <a:pPr marL="285750" indent="-285750">
                      <a:buFont typeface="Wingdings" panose="05000000000000000000" pitchFamily="2" charset="2"/>
                      <a:buChar char="q"/>
                    </a:pPr>
                    <a:r>
                      <a:rPr lang="it-IT" sz="1600" dirty="0">
                        <a:latin typeface="Bodoni MT" panose="02070603080606020203" pitchFamily="18" charset="0"/>
                      </a:rPr>
                      <a:t>Disturbi psicologico-psichiatrici</a:t>
                    </a:r>
                  </a:p>
                  <a:p>
                    <a:pPr marL="285750" indent="-285750">
                      <a:buFont typeface="Wingdings" panose="05000000000000000000" pitchFamily="2" charset="2"/>
                      <a:buChar char="q"/>
                    </a:pPr>
                    <a:r>
                      <a:rPr lang="it-IT" sz="1600" dirty="0">
                        <a:latin typeface="Bodoni MT" panose="02070603080606020203" pitchFamily="18" charset="0"/>
                      </a:rPr>
                      <a:t>Barriere linguistiche</a:t>
                    </a:r>
                  </a:p>
                  <a:p>
                    <a:pPr marL="285750" indent="-285750">
                      <a:buFont typeface="Wingdings" panose="05000000000000000000" pitchFamily="2" charset="2"/>
                      <a:buChar char="q"/>
                    </a:pPr>
                    <a:endParaRPr lang="it-IT" sz="1600" dirty="0">
                      <a:latin typeface="Bodoni MT" panose="02070603080606020203" pitchFamily="18" charset="0"/>
                    </a:endParaRPr>
                  </a:p>
                  <a:p>
                    <a:pPr marL="285750" indent="-285750" algn="just">
                      <a:buFont typeface="Wingdings" panose="05000000000000000000" pitchFamily="2" charset="2"/>
                      <a:buChar char="q"/>
                    </a:pPr>
                    <a:endParaRPr lang="it-IT" dirty="0">
                      <a:latin typeface="Bodoni MT" panose="02070603080606020203" pitchFamily="18" charset="0"/>
                    </a:endParaRPr>
                  </a:p>
                </p:txBody>
              </p:sp>
            </p:grpSp>
          </p:grpSp>
        </p:grpSp>
      </p:grp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4B46A366-155B-54FC-1236-E9C0F8228E14}"/>
              </a:ext>
            </a:extLst>
          </p:cNvPr>
          <p:cNvGrpSpPr/>
          <p:nvPr/>
        </p:nvGrpSpPr>
        <p:grpSpPr>
          <a:xfrm>
            <a:off x="9930673" y="144568"/>
            <a:ext cx="2090069" cy="1304846"/>
            <a:chOff x="883076" y="3278400"/>
            <a:chExt cx="3211474" cy="1913152"/>
          </a:xfrm>
        </p:grpSpPr>
        <p:cxnSp>
          <p:nvCxnSpPr>
            <p:cNvPr id="30" name="Connettore diritto 29">
              <a:extLst>
                <a:ext uri="{FF2B5EF4-FFF2-40B4-BE49-F238E27FC236}">
                  <a16:creationId xmlns:a16="http://schemas.microsoft.com/office/drawing/2014/main" id="{2E8C8C80-5388-0A88-A4E6-654CC772B512}"/>
                </a:ext>
              </a:extLst>
            </p:cNvPr>
            <p:cNvCxnSpPr>
              <a:cxnSpLocks/>
            </p:cNvCxnSpPr>
            <p:nvPr/>
          </p:nvCxnSpPr>
          <p:spPr>
            <a:xfrm>
              <a:off x="883076" y="3583199"/>
              <a:ext cx="3211474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diritto 31">
              <a:extLst>
                <a:ext uri="{FF2B5EF4-FFF2-40B4-BE49-F238E27FC236}">
                  <a16:creationId xmlns:a16="http://schemas.microsoft.com/office/drawing/2014/main" id="{DD6FB3E5-E76E-D6EA-0B49-276C493D99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41514" y="3583199"/>
              <a:ext cx="0" cy="762584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e 33">
              <a:extLst>
                <a:ext uri="{FF2B5EF4-FFF2-40B4-BE49-F238E27FC236}">
                  <a16:creationId xmlns:a16="http://schemas.microsoft.com/office/drawing/2014/main" id="{70D95C54-7CDA-C0E1-B66B-54674537DDA8}"/>
                </a:ext>
              </a:extLst>
            </p:cNvPr>
            <p:cNvSpPr/>
            <p:nvPr/>
          </p:nvSpPr>
          <p:spPr>
            <a:xfrm>
              <a:off x="1268354" y="3278400"/>
              <a:ext cx="609599" cy="6095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Ovale 34">
              <a:extLst>
                <a:ext uri="{FF2B5EF4-FFF2-40B4-BE49-F238E27FC236}">
                  <a16:creationId xmlns:a16="http://schemas.microsoft.com/office/drawing/2014/main" id="{B6A5C7AA-6EA9-61DA-2BCD-220061D6EF17}"/>
                </a:ext>
              </a:extLst>
            </p:cNvPr>
            <p:cNvSpPr/>
            <p:nvPr/>
          </p:nvSpPr>
          <p:spPr>
            <a:xfrm>
              <a:off x="2536717" y="3278400"/>
              <a:ext cx="609599" cy="60959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7" name="Elemento grafico 36" descr="Medico (maschile) con riempimento a tinta unita">
              <a:extLst>
                <a:ext uri="{FF2B5EF4-FFF2-40B4-BE49-F238E27FC236}">
                  <a16:creationId xmlns:a16="http://schemas.microsoft.com/office/drawing/2014/main" id="{66C91F87-3CE5-CFAE-D0D9-BB55418D7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91559" y="3280393"/>
              <a:ext cx="566271" cy="566271"/>
            </a:xfrm>
            <a:prstGeom prst="rect">
              <a:avLst/>
            </a:prstGeom>
          </p:spPr>
        </p:pic>
        <p:pic>
          <p:nvPicPr>
            <p:cNvPr id="38" name="Elemento grafico 37" descr="Medico contorno">
              <a:extLst>
                <a:ext uri="{FF2B5EF4-FFF2-40B4-BE49-F238E27FC236}">
                  <a16:creationId xmlns:a16="http://schemas.microsoft.com/office/drawing/2014/main" id="{AE039A94-6A1D-A1B0-73F7-5A9C57B8A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563909" y="3300593"/>
              <a:ext cx="565200" cy="565200"/>
            </a:xfrm>
            <a:prstGeom prst="rect">
              <a:avLst/>
            </a:prstGeom>
          </p:spPr>
        </p:pic>
        <p:sp>
          <p:nvSpPr>
            <p:cNvPr id="41" name="CasellaDiTesto 40">
              <a:extLst>
                <a:ext uri="{FF2B5EF4-FFF2-40B4-BE49-F238E27FC236}">
                  <a16:creationId xmlns:a16="http://schemas.microsoft.com/office/drawing/2014/main" id="{8D46C6D5-834D-A559-49D5-5F1AD7382EC6}"/>
                </a:ext>
              </a:extLst>
            </p:cNvPr>
            <p:cNvSpPr txBox="1"/>
            <p:nvPr/>
          </p:nvSpPr>
          <p:spPr>
            <a:xfrm>
              <a:off x="1588477" y="4424412"/>
              <a:ext cx="2506073" cy="767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>
                  <a:latin typeface="Bodoni MT" panose="02070603080606020203" pitchFamily="18" charset="0"/>
                  <a:ea typeface="UD Digi Kyokasho NK-B" panose="02020700000000000000" pitchFamily="18" charset="-128"/>
                </a:rPr>
                <a:t>Pre-Ricovero</a:t>
              </a:r>
            </a:p>
            <a:p>
              <a:pPr algn="ctr"/>
              <a:r>
                <a:rPr lang="it-IT" sz="1400" b="1" dirty="0">
                  <a:solidFill>
                    <a:srgbClr val="FF0000"/>
                  </a:solidFill>
                  <a:latin typeface="Bodoni MT" panose="02070603080606020203" pitchFamily="18" charset="0"/>
                  <a:ea typeface="UD Digi Kyokasho NK-B" panose="02020700000000000000" pitchFamily="18" charset="-128"/>
                </a:rPr>
                <a:t>T0</a:t>
              </a:r>
            </a:p>
          </p:txBody>
        </p:sp>
      </p:grp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1F9A8964-9477-4DD2-D1FE-B3D0795F1F02}"/>
              </a:ext>
            </a:extLst>
          </p:cNvPr>
          <p:cNvCxnSpPr/>
          <p:nvPr/>
        </p:nvCxnSpPr>
        <p:spPr>
          <a:xfrm>
            <a:off x="2739173" y="1938711"/>
            <a:ext cx="0" cy="3244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CB894041-4673-FF51-CAFE-3E46E0BBCCE7}"/>
              </a:ext>
            </a:extLst>
          </p:cNvPr>
          <p:cNvCxnSpPr/>
          <p:nvPr/>
        </p:nvCxnSpPr>
        <p:spPr>
          <a:xfrm>
            <a:off x="2739173" y="3713488"/>
            <a:ext cx="0" cy="3244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010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uppo 70">
            <a:extLst>
              <a:ext uri="{FF2B5EF4-FFF2-40B4-BE49-F238E27FC236}">
                <a16:creationId xmlns:a16="http://schemas.microsoft.com/office/drawing/2014/main" id="{E7B80871-5A89-F9C9-0889-2E679CD91AE8}"/>
              </a:ext>
            </a:extLst>
          </p:cNvPr>
          <p:cNvGrpSpPr/>
          <p:nvPr/>
        </p:nvGrpSpPr>
        <p:grpSpPr>
          <a:xfrm>
            <a:off x="2925097" y="286930"/>
            <a:ext cx="6322142" cy="520113"/>
            <a:chOff x="2925096" y="509438"/>
            <a:chExt cx="6322142" cy="506675"/>
          </a:xfrm>
        </p:grpSpPr>
        <p:sp>
          <p:nvSpPr>
            <p:cNvPr id="72" name="CasellaDiTesto 71">
              <a:extLst>
                <a:ext uri="{FF2B5EF4-FFF2-40B4-BE49-F238E27FC236}">
                  <a16:creationId xmlns:a16="http://schemas.microsoft.com/office/drawing/2014/main" id="{DF2623E8-0BD6-904D-4F0F-54DE9F943E54}"/>
                </a:ext>
              </a:extLst>
            </p:cNvPr>
            <p:cNvSpPr txBox="1"/>
            <p:nvPr/>
          </p:nvSpPr>
          <p:spPr>
            <a:xfrm>
              <a:off x="2925096" y="509438"/>
              <a:ext cx="6322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pc="300" dirty="0">
                  <a:solidFill>
                    <a:srgbClr val="0070C0"/>
                  </a:solidFill>
                  <a:latin typeface="Amasis MT Pro Medium" panose="02040604050005020304" pitchFamily="18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SUDDIVISIONE CONTROLLO-INTERVENTO</a:t>
              </a:r>
            </a:p>
          </p:txBody>
        </p:sp>
        <p:cxnSp>
          <p:nvCxnSpPr>
            <p:cNvPr id="73" name="Connettore diritto 72">
              <a:extLst>
                <a:ext uri="{FF2B5EF4-FFF2-40B4-BE49-F238E27FC236}">
                  <a16:creationId xmlns:a16="http://schemas.microsoft.com/office/drawing/2014/main" id="{2479A070-3918-F516-84EC-499AB8BAB44E}"/>
                </a:ext>
              </a:extLst>
            </p:cNvPr>
            <p:cNvCxnSpPr>
              <a:cxnSpLocks/>
            </p:cNvCxnSpPr>
            <p:nvPr/>
          </p:nvCxnSpPr>
          <p:spPr>
            <a:xfrm>
              <a:off x="5148633" y="1016113"/>
              <a:ext cx="1848465" cy="0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6" name="Gruppo 75">
            <a:extLst>
              <a:ext uri="{FF2B5EF4-FFF2-40B4-BE49-F238E27FC236}">
                <a16:creationId xmlns:a16="http://schemas.microsoft.com/office/drawing/2014/main" id="{499396CE-E78C-538C-38E9-76CBF98B6DD6}"/>
              </a:ext>
            </a:extLst>
          </p:cNvPr>
          <p:cNvGrpSpPr/>
          <p:nvPr/>
        </p:nvGrpSpPr>
        <p:grpSpPr>
          <a:xfrm>
            <a:off x="474874" y="858805"/>
            <a:ext cx="11222587" cy="5259385"/>
            <a:chOff x="484709" y="1050342"/>
            <a:chExt cx="11167818" cy="5284085"/>
          </a:xfrm>
        </p:grpSpPr>
        <p:grpSp>
          <p:nvGrpSpPr>
            <p:cNvPr id="50" name="Gruppo 49">
              <a:extLst>
                <a:ext uri="{FF2B5EF4-FFF2-40B4-BE49-F238E27FC236}">
                  <a16:creationId xmlns:a16="http://schemas.microsoft.com/office/drawing/2014/main" id="{A9DD1504-8D62-AB34-9C10-AE15C7B804D5}"/>
                </a:ext>
              </a:extLst>
            </p:cNvPr>
            <p:cNvGrpSpPr/>
            <p:nvPr/>
          </p:nvGrpSpPr>
          <p:grpSpPr>
            <a:xfrm>
              <a:off x="4755343" y="1050342"/>
              <a:ext cx="2645700" cy="1550085"/>
              <a:chOff x="4755343" y="1394470"/>
              <a:chExt cx="2645700" cy="1550085"/>
            </a:xfrm>
          </p:grpSpPr>
          <p:grpSp>
            <p:nvGrpSpPr>
              <p:cNvPr id="49" name="Gruppo 48">
                <a:extLst>
                  <a:ext uri="{FF2B5EF4-FFF2-40B4-BE49-F238E27FC236}">
                    <a16:creationId xmlns:a16="http://schemas.microsoft.com/office/drawing/2014/main" id="{84C7AAE7-EF25-F336-8242-6CA9F4566286}"/>
                  </a:ext>
                </a:extLst>
              </p:cNvPr>
              <p:cNvGrpSpPr/>
              <p:nvPr/>
            </p:nvGrpSpPr>
            <p:grpSpPr>
              <a:xfrm>
                <a:off x="4755343" y="1394470"/>
                <a:ext cx="2645700" cy="1271398"/>
                <a:chOff x="4755343" y="1394470"/>
                <a:chExt cx="2645700" cy="1271398"/>
              </a:xfrm>
            </p:grpSpPr>
            <p:sp>
              <p:nvSpPr>
                <p:cNvPr id="17" name="CasellaDiTesto 16">
                  <a:extLst>
                    <a:ext uri="{FF2B5EF4-FFF2-40B4-BE49-F238E27FC236}">
                      <a16:creationId xmlns:a16="http://schemas.microsoft.com/office/drawing/2014/main" id="{834DE1A3-A3FD-E910-C733-37FEA2D0FE77}"/>
                    </a:ext>
                  </a:extLst>
                </p:cNvPr>
                <p:cNvSpPr txBox="1"/>
                <p:nvPr/>
              </p:nvSpPr>
              <p:spPr>
                <a:xfrm>
                  <a:off x="5282998" y="2296143"/>
                  <a:ext cx="83452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it-IT" sz="1400" dirty="0">
                      <a:solidFill>
                        <a:srgbClr val="0070C0"/>
                      </a:solidFill>
                      <a:latin typeface="Bodoni MT" panose="02070603080606020203" pitchFamily="18" charset="0"/>
                    </a:rPr>
                    <a:t>5 uomini</a:t>
                  </a:r>
                </a:p>
              </p:txBody>
            </p:sp>
            <p:sp>
              <p:nvSpPr>
                <p:cNvPr id="18" name="CasellaDiTesto 17">
                  <a:extLst>
                    <a:ext uri="{FF2B5EF4-FFF2-40B4-BE49-F238E27FC236}">
                      <a16:creationId xmlns:a16="http://schemas.microsoft.com/office/drawing/2014/main" id="{AB243928-5B50-7A14-3D5F-E911CF933CBC}"/>
                    </a:ext>
                  </a:extLst>
                </p:cNvPr>
                <p:cNvSpPr txBox="1"/>
                <p:nvPr/>
              </p:nvSpPr>
              <p:spPr>
                <a:xfrm>
                  <a:off x="6068711" y="2316126"/>
                  <a:ext cx="92838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it-IT" sz="1400" dirty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atin typeface="Bodoni MT" panose="02070603080606020203" pitchFamily="18" charset="0"/>
                    </a:rPr>
                    <a:t>27 donne</a:t>
                  </a:r>
                </a:p>
              </p:txBody>
            </p:sp>
            <p:pic>
              <p:nvPicPr>
                <p:cNvPr id="20" name="Immagine 19">
                  <a:extLst>
                    <a:ext uri="{FF2B5EF4-FFF2-40B4-BE49-F238E27FC236}">
                      <a16:creationId xmlns:a16="http://schemas.microsoft.com/office/drawing/2014/main" id="{DE74E391-9D32-A0C7-BA75-2E5FE35BA2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36218" y="1533597"/>
                  <a:ext cx="526909" cy="828000"/>
                </a:xfrm>
                <a:prstGeom prst="rect">
                  <a:avLst/>
                </a:prstGeom>
              </p:spPr>
            </p:pic>
            <p:pic>
              <p:nvPicPr>
                <p:cNvPr id="22" name="Immagine 21">
                  <a:extLst>
                    <a:ext uri="{FF2B5EF4-FFF2-40B4-BE49-F238E27FC236}">
                      <a16:creationId xmlns:a16="http://schemas.microsoft.com/office/drawing/2014/main" id="{012D422B-2F41-E435-9D31-B5DBF6DF1E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223109" y="1533597"/>
                  <a:ext cx="414000" cy="828000"/>
                </a:xfrm>
                <a:prstGeom prst="rect">
                  <a:avLst/>
                </a:prstGeom>
              </p:spPr>
            </p:pic>
            <p:sp>
              <p:nvSpPr>
                <p:cNvPr id="23" name="Ovale 22">
                  <a:extLst>
                    <a:ext uri="{FF2B5EF4-FFF2-40B4-BE49-F238E27FC236}">
                      <a16:creationId xmlns:a16="http://schemas.microsoft.com/office/drawing/2014/main" id="{468BB53E-E67F-4FA8-1C7C-787FA04EC52A}"/>
                    </a:ext>
                  </a:extLst>
                </p:cNvPr>
                <p:cNvSpPr/>
                <p:nvPr/>
              </p:nvSpPr>
              <p:spPr>
                <a:xfrm>
                  <a:off x="4755343" y="1394470"/>
                  <a:ext cx="2645700" cy="1271398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noFill/>
                  </a:endParaRPr>
                </a:p>
              </p:txBody>
            </p:sp>
          </p:grpSp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29809217-EC72-8E17-3F15-2D9EF05B6E0B}"/>
                  </a:ext>
                </a:extLst>
              </p:cNvPr>
              <p:cNvSpPr txBox="1"/>
              <p:nvPr/>
            </p:nvSpPr>
            <p:spPr>
              <a:xfrm>
                <a:off x="5397225" y="2575223"/>
                <a:ext cx="135447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>
                    <a:solidFill>
                      <a:schemeClr val="bg1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32 pazienti</a:t>
                </a:r>
              </a:p>
            </p:txBody>
          </p:sp>
        </p:grpSp>
        <p:grpSp>
          <p:nvGrpSpPr>
            <p:cNvPr id="60" name="Gruppo 59">
              <a:extLst>
                <a:ext uri="{FF2B5EF4-FFF2-40B4-BE49-F238E27FC236}">
                  <a16:creationId xmlns:a16="http://schemas.microsoft.com/office/drawing/2014/main" id="{E39481C3-5953-9A2A-4983-E22AEBE90812}"/>
                </a:ext>
              </a:extLst>
            </p:cNvPr>
            <p:cNvGrpSpPr/>
            <p:nvPr/>
          </p:nvGrpSpPr>
          <p:grpSpPr>
            <a:xfrm>
              <a:off x="484709" y="2398391"/>
              <a:ext cx="11167818" cy="3936036"/>
              <a:chOff x="484709" y="2604863"/>
              <a:chExt cx="11167818" cy="3936036"/>
            </a:xfrm>
          </p:grpSpPr>
          <p:pic>
            <p:nvPicPr>
              <p:cNvPr id="31" name="Immagine 30">
                <a:extLst>
                  <a:ext uri="{FF2B5EF4-FFF2-40B4-BE49-F238E27FC236}">
                    <a16:creationId xmlns:a16="http://schemas.microsoft.com/office/drawing/2014/main" id="{5F4E672A-1B07-B0EF-A1F2-B53471B5CC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0987" y="4043040"/>
                <a:ext cx="5077312" cy="672977"/>
              </a:xfrm>
              <a:prstGeom prst="rect">
                <a:avLst/>
              </a:prstGeom>
            </p:spPr>
          </p:pic>
          <p:pic>
            <p:nvPicPr>
              <p:cNvPr id="37" name="Immagine 36">
                <a:extLst>
                  <a:ext uri="{FF2B5EF4-FFF2-40B4-BE49-F238E27FC236}">
                    <a16:creationId xmlns:a16="http://schemas.microsoft.com/office/drawing/2014/main" id="{6BD6B5DE-938C-2CD7-997D-43317C5B6C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32905" y="4071553"/>
                <a:ext cx="4928085" cy="658800"/>
              </a:xfrm>
              <a:prstGeom prst="rect">
                <a:avLst/>
              </a:prstGeom>
            </p:spPr>
          </p:pic>
          <p:grpSp>
            <p:nvGrpSpPr>
              <p:cNvPr id="24" name="Gruppo 23">
                <a:extLst>
                  <a:ext uri="{FF2B5EF4-FFF2-40B4-BE49-F238E27FC236}">
                    <a16:creationId xmlns:a16="http://schemas.microsoft.com/office/drawing/2014/main" id="{ACC7BB12-D328-AA72-2788-B54BAF44077A}"/>
                  </a:ext>
                </a:extLst>
              </p:cNvPr>
              <p:cNvGrpSpPr/>
              <p:nvPr/>
            </p:nvGrpSpPr>
            <p:grpSpPr>
              <a:xfrm>
                <a:off x="3162198" y="2758751"/>
                <a:ext cx="5938952" cy="583612"/>
                <a:chOff x="3254330" y="3085361"/>
                <a:chExt cx="5938952" cy="583612"/>
              </a:xfrm>
            </p:grpSpPr>
            <p:cxnSp>
              <p:nvCxnSpPr>
                <p:cNvPr id="2" name="Connettore diritto 1">
                  <a:extLst>
                    <a:ext uri="{FF2B5EF4-FFF2-40B4-BE49-F238E27FC236}">
                      <a16:creationId xmlns:a16="http://schemas.microsoft.com/office/drawing/2014/main" id="{1B7205A1-5191-179A-8D5B-66A4E4BB8E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54330" y="3287973"/>
                  <a:ext cx="593895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" name="Connettore diritto 2">
                  <a:extLst>
                    <a:ext uri="{FF2B5EF4-FFF2-40B4-BE49-F238E27FC236}">
                      <a16:creationId xmlns:a16="http://schemas.microsoft.com/office/drawing/2014/main" id="{9823CF0B-EC45-16EB-6054-16ED9BDA0F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154752" y="3085361"/>
                  <a:ext cx="0" cy="202612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" name="Connettore diritto 3">
                  <a:extLst>
                    <a:ext uri="{FF2B5EF4-FFF2-40B4-BE49-F238E27FC236}">
                      <a16:creationId xmlns:a16="http://schemas.microsoft.com/office/drawing/2014/main" id="{5A0A7EE9-5E41-0B9E-F097-9652B292D4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254330" y="3287973"/>
                  <a:ext cx="0" cy="38100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Connettore diritto 4">
                  <a:extLst>
                    <a:ext uri="{FF2B5EF4-FFF2-40B4-BE49-F238E27FC236}">
                      <a16:creationId xmlns:a16="http://schemas.microsoft.com/office/drawing/2014/main" id="{77D5185D-B893-1154-6BDC-A42FD7B2A6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193282" y="3289428"/>
                  <a:ext cx="0" cy="36870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CasellaDiTesto 42">
                <a:extLst>
                  <a:ext uri="{FF2B5EF4-FFF2-40B4-BE49-F238E27FC236}">
                    <a16:creationId xmlns:a16="http://schemas.microsoft.com/office/drawing/2014/main" id="{7D989313-99A0-50A9-5FB6-9B5C08C834F2}"/>
                  </a:ext>
                </a:extLst>
              </p:cNvPr>
              <p:cNvSpPr txBox="1"/>
              <p:nvPr/>
            </p:nvSpPr>
            <p:spPr>
              <a:xfrm>
                <a:off x="3803994" y="2604863"/>
                <a:ext cx="135447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dirty="0">
                    <a:solidFill>
                      <a:schemeClr val="bg1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16 pazienti</a:t>
                </a:r>
              </a:p>
            </p:txBody>
          </p:sp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860C8869-2032-4DFF-F9D6-C3B7069A69C6}"/>
                  </a:ext>
                </a:extLst>
              </p:cNvPr>
              <p:cNvSpPr txBox="1"/>
              <p:nvPr/>
            </p:nvSpPr>
            <p:spPr>
              <a:xfrm>
                <a:off x="7016763" y="2609744"/>
                <a:ext cx="135447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dirty="0">
                    <a:solidFill>
                      <a:schemeClr val="bg1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16 pazienti</a:t>
                </a:r>
              </a:p>
            </p:txBody>
          </p:sp>
          <p:sp>
            <p:nvSpPr>
              <p:cNvPr id="45" name="Rettangolo 44">
                <a:extLst>
                  <a:ext uri="{FF2B5EF4-FFF2-40B4-BE49-F238E27FC236}">
                    <a16:creationId xmlns:a16="http://schemas.microsoft.com/office/drawing/2014/main" id="{0289B1DA-3DF0-3206-BEF5-F6A4AEE7ED0F}"/>
                  </a:ext>
                </a:extLst>
              </p:cNvPr>
              <p:cNvSpPr/>
              <p:nvPr/>
            </p:nvSpPr>
            <p:spPr>
              <a:xfrm>
                <a:off x="484709" y="3448955"/>
                <a:ext cx="5374415" cy="3024395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6" name="Rettangolo 45">
                <a:extLst>
                  <a:ext uri="{FF2B5EF4-FFF2-40B4-BE49-F238E27FC236}">
                    <a16:creationId xmlns:a16="http://schemas.microsoft.com/office/drawing/2014/main" id="{D108324F-412B-D1A2-89C2-45159CD85478}"/>
                  </a:ext>
                </a:extLst>
              </p:cNvPr>
              <p:cNvSpPr/>
              <p:nvPr/>
            </p:nvSpPr>
            <p:spPr>
              <a:xfrm>
                <a:off x="6297683" y="3490651"/>
                <a:ext cx="5354844" cy="2504538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C27EE121-1D89-9A64-C381-A39EE301EDE7}"/>
                  </a:ext>
                </a:extLst>
              </p:cNvPr>
              <p:cNvSpPr txBox="1"/>
              <p:nvPr/>
            </p:nvSpPr>
            <p:spPr>
              <a:xfrm>
                <a:off x="684445" y="4982885"/>
                <a:ext cx="5077312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600" i="1" u="sng" dirty="0">
                    <a:solidFill>
                      <a:srgbClr val="C00000"/>
                    </a:solidFill>
                    <a:latin typeface="Bodoni MT" panose="02070603080606020203" pitchFamily="18" charset="0"/>
                  </a:rPr>
                  <a:t>13 tipologie di pasti disidratati</a:t>
                </a:r>
                <a:r>
                  <a:rPr lang="it-IT" sz="1600" i="1" dirty="0">
                    <a:latin typeface="Bodoni MT" panose="02070603080606020203" pitchFamily="18" charset="0"/>
                  </a:rPr>
                  <a:t>: pasta alla carbonara, al pesto, alla ragù, caffè latte e biscotti, uova e asparagi, babà al rhum, prugna e mela, merluzzo al pomodoro, passato di verdure, pizza, pollo arrosto, risotto di pesce e di zucca.</a:t>
                </a:r>
              </a:p>
            </p:txBody>
          </p:sp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2B685A24-339D-055D-7A74-198F9BB37CC9}"/>
                  </a:ext>
                </a:extLst>
              </p:cNvPr>
              <p:cNvSpPr txBox="1"/>
              <p:nvPr/>
            </p:nvSpPr>
            <p:spPr>
              <a:xfrm>
                <a:off x="6562058" y="5006987"/>
                <a:ext cx="507731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600" i="1" u="sng" dirty="0">
                    <a:solidFill>
                      <a:srgbClr val="002060"/>
                    </a:solidFill>
                    <a:latin typeface="Bodoni MT" panose="02070603080606020203" pitchFamily="18" charset="0"/>
                  </a:rPr>
                  <a:t>Omogeneizzati</a:t>
                </a:r>
                <a:r>
                  <a:rPr lang="it-IT" sz="1600" i="1" dirty="0">
                    <a:latin typeface="Bodoni MT" panose="02070603080606020203" pitchFamily="18" charset="0"/>
                  </a:rPr>
                  <a:t> + latte parzialmente scremato e/o yogurt bianco + mousse di frutta + max 10g olio EVO/pasto </a:t>
                </a:r>
              </a:p>
            </p:txBody>
          </p:sp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E8BA0D96-3D36-C314-FF8B-9B439F9488D5}"/>
                  </a:ext>
                </a:extLst>
              </p:cNvPr>
              <p:cNvSpPr txBox="1"/>
              <p:nvPr/>
            </p:nvSpPr>
            <p:spPr>
              <a:xfrm>
                <a:off x="623541" y="5956124"/>
                <a:ext cx="507731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it-IT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doni MT" panose="02070603080606020203" pitchFamily="18" charset="0"/>
                    <a:ea typeface="+mn-ea"/>
                    <a:cs typeface="+mn-cs"/>
                  </a:rPr>
                  <a:t>+ latte parzialmente scremato e/o yogurt bianco + mousse di frutta + max 10g olio EVO/pasto </a:t>
                </a:r>
                <a:endParaRPr lang="it-IT" dirty="0"/>
              </a:p>
            </p:txBody>
          </p:sp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5D6DD16E-59EF-1301-B9BF-18A6D3559668}"/>
                  </a:ext>
                </a:extLst>
              </p:cNvPr>
              <p:cNvSpPr txBox="1"/>
              <p:nvPr/>
            </p:nvSpPr>
            <p:spPr>
              <a:xfrm>
                <a:off x="2022652" y="3287587"/>
                <a:ext cx="229852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>
                    <a:solidFill>
                      <a:srgbClr val="C00000"/>
                    </a:solidFill>
                    <a:latin typeface="Amasis MT Pro Medium" panose="02040604050005020304" pitchFamily="18" charset="0"/>
                  </a:rPr>
                  <a:t>Gruppo-A </a:t>
                </a:r>
                <a:r>
                  <a:rPr lang="it-IT" sz="1400" dirty="0">
                    <a:solidFill>
                      <a:srgbClr val="C00000"/>
                    </a:solidFill>
                    <a:latin typeface="Amasis MT Pro Medium" panose="02040604050005020304" pitchFamily="18" charset="0"/>
                  </a:rPr>
                  <a:t>(Intervento)</a:t>
                </a:r>
              </a:p>
            </p:txBody>
          </p:sp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D4637FA6-ABD0-EC5C-1800-00A37F169808}"/>
                  </a:ext>
                </a:extLst>
              </p:cNvPr>
              <p:cNvSpPr txBox="1"/>
              <p:nvPr/>
            </p:nvSpPr>
            <p:spPr>
              <a:xfrm>
                <a:off x="575826" y="3611148"/>
                <a:ext cx="51921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dirty="0">
                    <a:latin typeface="Bodoni MT" panose="02070603080606020203" pitchFamily="18" charset="0"/>
                  </a:rPr>
                  <a:t>Svezzamento post-bariatrico con </a:t>
                </a:r>
                <a:r>
                  <a:rPr lang="it-IT" sz="1600" u="sng" dirty="0">
                    <a:latin typeface="Bodoni MT" panose="02070603080606020203" pitchFamily="18" charset="0"/>
                  </a:rPr>
                  <a:t>AFMS in crema</a:t>
                </a:r>
              </a:p>
            </p:txBody>
          </p:sp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1092745A-CF61-B6AC-D60F-304F9D59885E}"/>
                  </a:ext>
                </a:extLst>
              </p:cNvPr>
              <p:cNvSpPr txBox="1"/>
              <p:nvPr/>
            </p:nvSpPr>
            <p:spPr>
              <a:xfrm>
                <a:off x="7951451" y="3284141"/>
                <a:ext cx="229852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>
                    <a:solidFill>
                      <a:srgbClr val="002060"/>
                    </a:solidFill>
                    <a:latin typeface="Amasis MT Pro Medium" panose="02040604050005020304" pitchFamily="18" charset="0"/>
                  </a:rPr>
                  <a:t>Gruppo-B </a:t>
                </a:r>
                <a:r>
                  <a:rPr lang="it-IT" sz="1400" dirty="0">
                    <a:solidFill>
                      <a:srgbClr val="002060"/>
                    </a:solidFill>
                    <a:latin typeface="Amasis MT Pro Medium" panose="02040604050005020304" pitchFamily="18" charset="0"/>
                  </a:rPr>
                  <a:t>(Controllo)</a:t>
                </a:r>
              </a:p>
            </p:txBody>
          </p:sp>
          <p:sp>
            <p:nvSpPr>
              <p:cNvPr id="42" name="CasellaDiTesto 41">
                <a:extLst>
                  <a:ext uri="{FF2B5EF4-FFF2-40B4-BE49-F238E27FC236}">
                    <a16:creationId xmlns:a16="http://schemas.microsoft.com/office/drawing/2014/main" id="{348AB137-5E57-B79F-D45D-33136EED30B0}"/>
                  </a:ext>
                </a:extLst>
              </p:cNvPr>
              <p:cNvSpPr txBox="1"/>
              <p:nvPr/>
            </p:nvSpPr>
            <p:spPr>
              <a:xfrm>
                <a:off x="6364831" y="3606972"/>
                <a:ext cx="5216148" cy="340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dirty="0">
                    <a:latin typeface="Bodoni MT" panose="02070603080606020203" pitchFamily="18" charset="0"/>
                  </a:rPr>
                  <a:t>Svezzamento post-bariatrico standard </a:t>
                </a:r>
                <a:r>
                  <a:rPr lang="it-IT" sz="1600" u="sng" dirty="0">
                    <a:latin typeface="Bodoni MT" panose="02070603080606020203" pitchFamily="18" charset="0"/>
                  </a:rPr>
                  <a:t>con omogeneizzati</a:t>
                </a:r>
              </a:p>
            </p:txBody>
          </p:sp>
        </p:grpSp>
      </p:grpSp>
      <p:grpSp>
        <p:nvGrpSpPr>
          <p:cNvPr id="61" name="Gruppo 60">
            <a:extLst>
              <a:ext uri="{FF2B5EF4-FFF2-40B4-BE49-F238E27FC236}">
                <a16:creationId xmlns:a16="http://schemas.microsoft.com/office/drawing/2014/main" id="{C418E13E-A8F8-620E-DB90-F604F54DA797}"/>
              </a:ext>
            </a:extLst>
          </p:cNvPr>
          <p:cNvGrpSpPr/>
          <p:nvPr/>
        </p:nvGrpSpPr>
        <p:grpSpPr>
          <a:xfrm>
            <a:off x="9930673" y="144568"/>
            <a:ext cx="2090069" cy="1304846"/>
            <a:chOff x="883076" y="3278400"/>
            <a:chExt cx="3211474" cy="1913152"/>
          </a:xfrm>
        </p:grpSpPr>
        <p:cxnSp>
          <p:nvCxnSpPr>
            <p:cNvPr id="62" name="Connettore diritto 61">
              <a:extLst>
                <a:ext uri="{FF2B5EF4-FFF2-40B4-BE49-F238E27FC236}">
                  <a16:creationId xmlns:a16="http://schemas.microsoft.com/office/drawing/2014/main" id="{B064E179-CC74-C39E-34D4-696EE0EB28DF}"/>
                </a:ext>
              </a:extLst>
            </p:cNvPr>
            <p:cNvCxnSpPr>
              <a:cxnSpLocks/>
            </p:cNvCxnSpPr>
            <p:nvPr/>
          </p:nvCxnSpPr>
          <p:spPr>
            <a:xfrm>
              <a:off x="883076" y="3583199"/>
              <a:ext cx="3211474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diritto 62">
              <a:extLst>
                <a:ext uri="{FF2B5EF4-FFF2-40B4-BE49-F238E27FC236}">
                  <a16:creationId xmlns:a16="http://schemas.microsoft.com/office/drawing/2014/main" id="{D6DFD640-F87E-8FA3-0D60-50AB6D3A1F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41514" y="3583199"/>
              <a:ext cx="0" cy="762584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e 63">
              <a:extLst>
                <a:ext uri="{FF2B5EF4-FFF2-40B4-BE49-F238E27FC236}">
                  <a16:creationId xmlns:a16="http://schemas.microsoft.com/office/drawing/2014/main" id="{22A3AB8E-3CF1-963B-F8A1-76E20E5C5490}"/>
                </a:ext>
              </a:extLst>
            </p:cNvPr>
            <p:cNvSpPr/>
            <p:nvPr/>
          </p:nvSpPr>
          <p:spPr>
            <a:xfrm>
              <a:off x="1268354" y="3278400"/>
              <a:ext cx="609599" cy="6095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Ovale 64">
              <a:extLst>
                <a:ext uri="{FF2B5EF4-FFF2-40B4-BE49-F238E27FC236}">
                  <a16:creationId xmlns:a16="http://schemas.microsoft.com/office/drawing/2014/main" id="{9F46BEA6-0FE5-C131-2DAB-D3D285EEA768}"/>
                </a:ext>
              </a:extLst>
            </p:cNvPr>
            <p:cNvSpPr/>
            <p:nvPr/>
          </p:nvSpPr>
          <p:spPr>
            <a:xfrm>
              <a:off x="2536717" y="3278400"/>
              <a:ext cx="609599" cy="60959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6" name="Elemento grafico 65" descr="Medico (maschile) con riempimento a tinta unita">
              <a:extLst>
                <a:ext uri="{FF2B5EF4-FFF2-40B4-BE49-F238E27FC236}">
                  <a16:creationId xmlns:a16="http://schemas.microsoft.com/office/drawing/2014/main" id="{307FC3EE-1BBE-EE64-BD42-C2869D5BB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91559" y="3280393"/>
              <a:ext cx="566271" cy="566271"/>
            </a:xfrm>
            <a:prstGeom prst="rect">
              <a:avLst/>
            </a:prstGeom>
          </p:spPr>
        </p:pic>
        <p:pic>
          <p:nvPicPr>
            <p:cNvPr id="67" name="Elemento grafico 66" descr="Medico contorno">
              <a:extLst>
                <a:ext uri="{FF2B5EF4-FFF2-40B4-BE49-F238E27FC236}">
                  <a16:creationId xmlns:a16="http://schemas.microsoft.com/office/drawing/2014/main" id="{43427A42-655F-06BB-42B8-C86480866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563909" y="3300593"/>
              <a:ext cx="565200" cy="565200"/>
            </a:xfrm>
            <a:prstGeom prst="rect">
              <a:avLst/>
            </a:prstGeom>
          </p:spPr>
        </p:pic>
        <p:sp>
          <p:nvSpPr>
            <p:cNvPr id="68" name="CasellaDiTesto 67">
              <a:extLst>
                <a:ext uri="{FF2B5EF4-FFF2-40B4-BE49-F238E27FC236}">
                  <a16:creationId xmlns:a16="http://schemas.microsoft.com/office/drawing/2014/main" id="{FCBC34E5-3FE8-9E0C-9397-58975A2C7870}"/>
                </a:ext>
              </a:extLst>
            </p:cNvPr>
            <p:cNvSpPr txBox="1"/>
            <p:nvPr/>
          </p:nvSpPr>
          <p:spPr>
            <a:xfrm>
              <a:off x="1588477" y="4424412"/>
              <a:ext cx="2506073" cy="767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>
                  <a:latin typeface="Bodoni MT" panose="02070603080606020203" pitchFamily="18" charset="0"/>
                  <a:ea typeface="UD Digi Kyokasho NK-B" panose="02020700000000000000" pitchFamily="18" charset="-128"/>
                </a:rPr>
                <a:t>Pre-Ricovero</a:t>
              </a:r>
            </a:p>
            <a:p>
              <a:pPr algn="ctr"/>
              <a:r>
                <a:rPr lang="it-IT" sz="1400" b="1" dirty="0">
                  <a:solidFill>
                    <a:srgbClr val="FF0000"/>
                  </a:solidFill>
                  <a:latin typeface="Bodoni MT" panose="02070603080606020203" pitchFamily="18" charset="0"/>
                  <a:ea typeface="UD Digi Kyokasho NK-B" panose="02020700000000000000" pitchFamily="18" charset="-128"/>
                </a:rPr>
                <a:t>T0</a:t>
              </a:r>
            </a:p>
          </p:txBody>
        </p:sp>
      </p:grp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19D063C4-4CDE-C773-5586-997637FB2ECD}"/>
              </a:ext>
            </a:extLst>
          </p:cNvPr>
          <p:cNvSpPr txBox="1"/>
          <p:nvPr/>
        </p:nvSpPr>
        <p:spPr>
          <a:xfrm>
            <a:off x="3515948" y="4248109"/>
            <a:ext cx="2800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Bodoni MT" panose="02070603080606020203" pitchFamily="18" charset="0"/>
              </a:rPr>
              <a:t>*</a:t>
            </a:r>
            <a:r>
              <a:rPr lang="it-IT" sz="1400" dirty="0">
                <a:latin typeface="Bodoni MT" panose="02070603080606020203" pitchFamily="18" charset="0"/>
              </a:rPr>
              <a:t> 15g integrazione proteica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FB321910-203F-0EDA-F854-9B43DBF64022}"/>
              </a:ext>
            </a:extLst>
          </p:cNvPr>
          <p:cNvSpPr txBox="1"/>
          <p:nvPr/>
        </p:nvSpPr>
        <p:spPr>
          <a:xfrm>
            <a:off x="9263104" y="4254673"/>
            <a:ext cx="2253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Bodoni MT" panose="02070603080606020203" pitchFamily="18" charset="0"/>
              </a:rPr>
              <a:t>*</a:t>
            </a:r>
            <a:r>
              <a:rPr lang="it-IT" sz="1400" dirty="0">
                <a:latin typeface="Bodoni MT" panose="02070603080606020203" pitchFamily="18" charset="0"/>
              </a:rPr>
              <a:t> 30g integrazione proteica</a:t>
            </a:r>
          </a:p>
        </p:txBody>
      </p:sp>
      <p:pic>
        <p:nvPicPr>
          <p:cNvPr id="78" name="Immagine 77">
            <a:extLst>
              <a:ext uri="{FF2B5EF4-FFF2-40B4-BE49-F238E27FC236}">
                <a16:creationId xmlns:a16="http://schemas.microsoft.com/office/drawing/2014/main" id="{58B4FF0D-33F8-13D5-7B9F-A75915DBFC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706" y="2162418"/>
            <a:ext cx="1537945" cy="1013234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82" name="Immagine 81">
            <a:extLst>
              <a:ext uri="{FF2B5EF4-FFF2-40B4-BE49-F238E27FC236}">
                <a16:creationId xmlns:a16="http://schemas.microsoft.com/office/drawing/2014/main" id="{FA8E0EA9-13FA-1296-503B-5645E5F2136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20232" y="2178196"/>
            <a:ext cx="970033" cy="1064287"/>
          </a:xfrm>
          <a:prstGeom prst="rect">
            <a:avLst/>
          </a:prstGeom>
        </p:spPr>
      </p:pic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6B250A56-01C8-5D72-11D6-B36871477E26}"/>
              </a:ext>
            </a:extLst>
          </p:cNvPr>
          <p:cNvSpPr txBox="1"/>
          <p:nvPr/>
        </p:nvSpPr>
        <p:spPr>
          <a:xfrm>
            <a:off x="3801275" y="2749504"/>
            <a:ext cx="135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masis MT Pro Medium" panose="02040604050005020304" pitchFamily="18" charset="0"/>
              </a:rPr>
              <a:t>*1 drop-out</a:t>
            </a:r>
          </a:p>
        </p:txBody>
      </p:sp>
      <p:sp>
        <p:nvSpPr>
          <p:cNvPr id="84" name="CasellaDiTesto 83">
            <a:extLst>
              <a:ext uri="{FF2B5EF4-FFF2-40B4-BE49-F238E27FC236}">
                <a16:creationId xmlns:a16="http://schemas.microsoft.com/office/drawing/2014/main" id="{7E8DE9F0-7AB4-9DA0-6A52-DEBFC8A9D810}"/>
              </a:ext>
            </a:extLst>
          </p:cNvPr>
          <p:cNvSpPr txBox="1"/>
          <p:nvPr/>
        </p:nvSpPr>
        <p:spPr>
          <a:xfrm>
            <a:off x="7024344" y="2751884"/>
            <a:ext cx="135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masis MT Pro Medium" panose="02040604050005020304" pitchFamily="18" charset="0"/>
              </a:rPr>
              <a:t>*1 drop-out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986D134-DBC7-804B-F05D-403EA54AA591}"/>
              </a:ext>
            </a:extLst>
          </p:cNvPr>
          <p:cNvSpPr txBox="1"/>
          <p:nvPr/>
        </p:nvSpPr>
        <p:spPr>
          <a:xfrm>
            <a:off x="7434964" y="1480246"/>
            <a:ext cx="166618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FF0000"/>
                </a:solidFill>
                <a:latin typeface="Amasis MT Pro Medium" panose="02040604050005020304" pitchFamily="18" charset="0"/>
              </a:rPr>
              <a:t>* Randomizzazione </a:t>
            </a:r>
          </a:p>
          <a:p>
            <a:pPr algn="ctr"/>
            <a:r>
              <a:rPr lang="it-IT" sz="1200" dirty="0">
                <a:solidFill>
                  <a:srgbClr val="FF0000"/>
                </a:solidFill>
                <a:latin typeface="Amasis MT Pro Medium" panose="02040604050005020304" pitchFamily="18" charset="0"/>
              </a:rPr>
              <a:t>semplice 1:1</a:t>
            </a:r>
          </a:p>
        </p:txBody>
      </p:sp>
    </p:spTree>
    <p:extLst>
      <p:ext uri="{BB962C8B-B14F-4D97-AF65-F5344CB8AC3E}">
        <p14:creationId xmlns:p14="http://schemas.microsoft.com/office/powerpoint/2010/main" val="2608769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uppo 70">
            <a:extLst>
              <a:ext uri="{FF2B5EF4-FFF2-40B4-BE49-F238E27FC236}">
                <a16:creationId xmlns:a16="http://schemas.microsoft.com/office/drawing/2014/main" id="{E7B80871-5A89-F9C9-0889-2E679CD91AE8}"/>
              </a:ext>
            </a:extLst>
          </p:cNvPr>
          <p:cNvGrpSpPr/>
          <p:nvPr/>
        </p:nvGrpSpPr>
        <p:grpSpPr>
          <a:xfrm>
            <a:off x="2925097" y="388934"/>
            <a:ext cx="6322142" cy="437849"/>
            <a:chOff x="2925096" y="509438"/>
            <a:chExt cx="6322142" cy="437849"/>
          </a:xfrm>
        </p:grpSpPr>
        <p:sp>
          <p:nvSpPr>
            <p:cNvPr id="72" name="CasellaDiTesto 71">
              <a:extLst>
                <a:ext uri="{FF2B5EF4-FFF2-40B4-BE49-F238E27FC236}">
                  <a16:creationId xmlns:a16="http://schemas.microsoft.com/office/drawing/2014/main" id="{DF2623E8-0BD6-904D-4F0F-54DE9F943E54}"/>
                </a:ext>
              </a:extLst>
            </p:cNvPr>
            <p:cNvSpPr txBox="1"/>
            <p:nvPr/>
          </p:nvSpPr>
          <p:spPr>
            <a:xfrm>
              <a:off x="2925096" y="509438"/>
              <a:ext cx="6322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pc="300" dirty="0">
                  <a:solidFill>
                    <a:srgbClr val="0070C0"/>
                  </a:solidFill>
                  <a:latin typeface="Amasis MT Pro Medium" panose="02040604050005020304" pitchFamily="18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ALIMENTI A FINI MEDICI SPECIALI</a:t>
              </a:r>
            </a:p>
          </p:txBody>
        </p:sp>
        <p:cxnSp>
          <p:nvCxnSpPr>
            <p:cNvPr id="73" name="Connettore diritto 72">
              <a:extLst>
                <a:ext uri="{FF2B5EF4-FFF2-40B4-BE49-F238E27FC236}">
                  <a16:creationId xmlns:a16="http://schemas.microsoft.com/office/drawing/2014/main" id="{2479A070-3918-F516-84EC-499AB8BAB44E}"/>
                </a:ext>
              </a:extLst>
            </p:cNvPr>
            <p:cNvCxnSpPr>
              <a:cxnSpLocks/>
            </p:cNvCxnSpPr>
            <p:nvPr/>
          </p:nvCxnSpPr>
          <p:spPr>
            <a:xfrm>
              <a:off x="5181291" y="947287"/>
              <a:ext cx="1848465" cy="0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B13B6423-F7E3-7DED-6E39-C8A4CA91C634}"/>
              </a:ext>
            </a:extLst>
          </p:cNvPr>
          <p:cNvGrpSpPr/>
          <p:nvPr/>
        </p:nvGrpSpPr>
        <p:grpSpPr>
          <a:xfrm>
            <a:off x="457200" y="1775850"/>
            <a:ext cx="11602063" cy="4349490"/>
            <a:chOff x="457200" y="1613925"/>
            <a:chExt cx="11602063" cy="4349490"/>
          </a:xfrm>
        </p:grpSpPr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BB99E1C6-F711-CC9B-5316-666BB651B2FE}"/>
                </a:ext>
              </a:extLst>
            </p:cNvPr>
            <p:cNvGrpSpPr/>
            <p:nvPr/>
          </p:nvGrpSpPr>
          <p:grpSpPr>
            <a:xfrm>
              <a:off x="3375945" y="1613925"/>
              <a:ext cx="8683318" cy="4349490"/>
              <a:chOff x="3375945" y="1366275"/>
              <a:chExt cx="8683318" cy="4349490"/>
            </a:xfrm>
          </p:grpSpPr>
          <p:pic>
            <p:nvPicPr>
              <p:cNvPr id="3" name="Immagine 2" descr="Immagine che contiene testo, zuppa, biglietto da visita, cibo&#10;&#10;Descrizione generata automaticamente">
                <a:extLst>
                  <a:ext uri="{FF2B5EF4-FFF2-40B4-BE49-F238E27FC236}">
                    <a16:creationId xmlns:a16="http://schemas.microsoft.com/office/drawing/2014/main" id="{E8E96713-97A4-4C4B-39AC-7AA2EED45E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0051" y="1366275"/>
                <a:ext cx="4319212" cy="4319212"/>
              </a:xfrm>
              <a:prstGeom prst="rect">
                <a:avLst/>
              </a:prstGeom>
            </p:spPr>
          </p:pic>
          <p:pic>
            <p:nvPicPr>
              <p:cNvPr id="5" name="Immagine 4" descr="Immagine che contiene testo, menu, schermata, cibo&#10;&#10;Descrizione generata automaticamente">
                <a:extLst>
                  <a:ext uri="{FF2B5EF4-FFF2-40B4-BE49-F238E27FC236}">
                    <a16:creationId xmlns:a16="http://schemas.microsoft.com/office/drawing/2014/main" id="{2328FE6B-CCC2-171E-ECCE-BAEC39BC0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7955" y="1444318"/>
                <a:ext cx="3806770" cy="4271447"/>
              </a:xfrm>
              <a:prstGeom prst="rect">
                <a:avLst/>
              </a:prstGeom>
            </p:spPr>
          </p:pic>
          <p:cxnSp>
            <p:nvCxnSpPr>
              <p:cNvPr id="17" name="Connettore diritto 16">
                <a:extLst>
                  <a:ext uri="{FF2B5EF4-FFF2-40B4-BE49-F238E27FC236}">
                    <a16:creationId xmlns:a16="http://schemas.microsoft.com/office/drawing/2014/main" id="{895F6A42-6E74-56EF-32BA-865BEF3C4D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75945" y="4686300"/>
                <a:ext cx="1315798" cy="257735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ttore diritto 18">
                <a:extLst>
                  <a:ext uri="{FF2B5EF4-FFF2-40B4-BE49-F238E27FC236}">
                    <a16:creationId xmlns:a16="http://schemas.microsoft.com/office/drawing/2014/main" id="{3C424F8E-61C1-2B04-4896-9F736E6FE4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75945" y="1375800"/>
                <a:ext cx="1315798" cy="2608371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AB819675-0875-B2D1-E6F0-72C36BCBA831}"/>
                  </a:ext>
                </a:extLst>
              </p:cNvPr>
              <p:cNvSpPr/>
              <p:nvPr/>
            </p:nvSpPr>
            <p:spPr>
              <a:xfrm>
                <a:off x="4691743" y="3984171"/>
                <a:ext cx="3418114" cy="959864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6CF4D456-D6EE-13FF-5E6C-DBC5FCC45A61}"/>
                </a:ext>
              </a:extLst>
            </p:cNvPr>
            <p:cNvSpPr/>
            <p:nvPr/>
          </p:nvSpPr>
          <p:spPr>
            <a:xfrm>
              <a:off x="457200" y="1623450"/>
              <a:ext cx="2918745" cy="33105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600" dirty="0">
                  <a:solidFill>
                    <a:sysClr val="windowText" lastClr="000000"/>
                  </a:solidFill>
                  <a:latin typeface="Bodoni MT" panose="02070603080606020203" pitchFamily="18" charset="0"/>
                </a:rPr>
                <a:t>Per le </a:t>
              </a:r>
              <a:r>
                <a:rPr lang="it-IT" sz="1600" u="sng" dirty="0">
                  <a:solidFill>
                    <a:sysClr val="windowText" lastClr="000000"/>
                  </a:solidFill>
                  <a:latin typeface="Bodoni MT" panose="02070603080606020203" pitchFamily="18" charset="0"/>
                </a:rPr>
                <a:t>possibili carenze nutrizionali</a:t>
              </a:r>
              <a:r>
                <a:rPr lang="it-IT" sz="1600" dirty="0">
                  <a:solidFill>
                    <a:sysClr val="windowText" lastClr="000000"/>
                  </a:solidFill>
                  <a:latin typeface="Bodoni MT" panose="02070603080606020203" pitchFamily="18" charset="0"/>
                </a:rPr>
                <a:t> legate ad una scorretta alimentazione, il prodotto prevede </a:t>
              </a:r>
              <a:r>
                <a:rPr lang="it-IT" sz="1600" u="sng" dirty="0">
                  <a:solidFill>
                    <a:sysClr val="windowText" lastClr="000000"/>
                  </a:solidFill>
                  <a:latin typeface="Bodoni MT" panose="02070603080606020203" pitchFamily="18" charset="0"/>
                </a:rPr>
                <a:t>l’aggiunta di</a:t>
              </a:r>
              <a:r>
                <a:rPr lang="it-IT" sz="1600" dirty="0">
                  <a:solidFill>
                    <a:sysClr val="windowText" lastClr="000000"/>
                  </a:solidFill>
                  <a:latin typeface="Bodoni MT" panose="02070603080606020203" pitchFamily="18" charset="0"/>
                </a:rPr>
                <a:t>:</a:t>
              </a:r>
            </a:p>
            <a:p>
              <a:pPr algn="ctr"/>
              <a:endParaRPr lang="it-IT" sz="1600" dirty="0">
                <a:solidFill>
                  <a:sysClr val="windowText" lastClr="000000"/>
                </a:solidFill>
                <a:latin typeface="Bodoni MT" panose="02070603080606020203" pitchFamily="18" charset="0"/>
              </a:endParaRP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it-IT" sz="1600" b="1" u="sng" dirty="0">
                  <a:solidFill>
                    <a:sysClr val="windowText" lastClr="000000"/>
                  </a:solidFill>
                  <a:latin typeface="Bodoni MT" panose="02070603080606020203" pitchFamily="18" charset="0"/>
                </a:rPr>
                <a:t>Vitamina D3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it-IT" sz="1600" dirty="0">
                  <a:solidFill>
                    <a:sysClr val="windowText" lastClr="000000"/>
                  </a:solidFill>
                  <a:latin typeface="Bodoni MT" panose="02070603080606020203" pitchFamily="18" charset="0"/>
                </a:rPr>
                <a:t>Vitamina C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it-IT" sz="1600" b="1" u="sng" dirty="0">
                  <a:solidFill>
                    <a:sysClr val="windowText" lastClr="000000"/>
                  </a:solidFill>
                  <a:latin typeface="Bodoni MT" panose="02070603080606020203" pitchFamily="18" charset="0"/>
                </a:rPr>
                <a:t>BCAA</a:t>
              </a:r>
              <a:r>
                <a:rPr lang="it-IT" sz="1600" dirty="0">
                  <a:solidFill>
                    <a:sysClr val="windowText" lastClr="000000"/>
                  </a:solidFill>
                  <a:latin typeface="Bodoni MT" panose="02070603080606020203" pitchFamily="18" charset="0"/>
                </a:rPr>
                <a:t> 2:1:1 (L-leucina, L-isoleucina, L-valina)</a:t>
              </a:r>
            </a:p>
          </p:txBody>
        </p:sp>
      </p:grp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A9D3F17B-942E-8455-DBED-1454D67B5073}"/>
              </a:ext>
            </a:extLst>
          </p:cNvPr>
          <p:cNvSpPr txBox="1"/>
          <p:nvPr/>
        </p:nvSpPr>
        <p:spPr>
          <a:xfrm>
            <a:off x="2228850" y="1070655"/>
            <a:ext cx="773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Bodoni MT" panose="02070603080606020203" pitchFamily="18" charset="0"/>
              </a:rPr>
              <a:t>AFMS </a:t>
            </a:r>
            <a:r>
              <a:rPr lang="it-IT" sz="1600" u="sng" dirty="0">
                <a:latin typeface="Bodoni MT" panose="02070603080606020203" pitchFamily="18" charset="0"/>
              </a:rPr>
              <a:t>liofilizzati</a:t>
            </a:r>
            <a:r>
              <a:rPr lang="it-IT" sz="1600" dirty="0">
                <a:latin typeface="Bodoni MT" panose="02070603080606020203" pitchFamily="18" charset="0"/>
              </a:rPr>
              <a:t> e ricostituibili in 150 mL di acqua calda per 50g di prodotto. Originariamente finalizzati all’utilizzo per pazienti disfagici.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54ACF5A7-AF9E-722F-F78A-8AAB9CF3E0B1}"/>
              </a:ext>
            </a:extLst>
          </p:cNvPr>
          <p:cNvSpPr txBox="1"/>
          <p:nvPr/>
        </p:nvSpPr>
        <p:spPr>
          <a:xfrm>
            <a:off x="457200" y="5756508"/>
            <a:ext cx="6496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Bodoni MT" panose="02070603080606020203" pitchFamily="18" charset="0"/>
              </a:rPr>
              <a:t>*</a:t>
            </a:r>
            <a:r>
              <a:rPr lang="it-IT" sz="1400" i="1" dirty="0">
                <a:solidFill>
                  <a:schemeClr val="bg1">
                    <a:lumMod val="50000"/>
                  </a:schemeClr>
                </a:solidFill>
                <a:latin typeface="Bodoni MT" panose="02070603080606020203" pitchFamily="18" charset="0"/>
              </a:rPr>
              <a:t>AFMS della Linea Gourmed </a:t>
            </a:r>
            <a:r>
              <a:rPr lang="it-IT" sz="1600" i="1" baseline="30000" dirty="0">
                <a:solidFill>
                  <a:schemeClr val="bg1">
                    <a:lumMod val="50000"/>
                  </a:schemeClr>
                </a:solidFill>
                <a:latin typeface="Bodoni MT" panose="02070603080606020203" pitchFamily="18" charset="0"/>
              </a:rPr>
              <a:t>®</a:t>
            </a:r>
            <a:r>
              <a:rPr lang="it-IT" sz="1400" i="1" dirty="0">
                <a:solidFill>
                  <a:schemeClr val="bg1">
                    <a:lumMod val="50000"/>
                  </a:schemeClr>
                </a:solidFill>
                <a:latin typeface="Bodoni MT" panose="02070603080606020203" pitchFamily="18" charset="0"/>
              </a:rPr>
              <a:t>, da MedicAir Group S.r.l. </a:t>
            </a:r>
            <a:r>
              <a:rPr lang="it-IT" sz="1600" i="1" baseline="30000" dirty="0">
                <a:solidFill>
                  <a:schemeClr val="bg1">
                    <a:lumMod val="50000"/>
                  </a:schemeClr>
                </a:solidFill>
                <a:latin typeface="Bodoni MT" panose="02070603080606020203" pitchFamily="18" charset="0"/>
              </a:rPr>
              <a:t>®</a:t>
            </a:r>
            <a:endParaRPr lang="it-IT" sz="1400" i="1" dirty="0">
              <a:solidFill>
                <a:schemeClr val="bg1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58089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153</TotalTime>
  <Words>3160</Words>
  <Application>Microsoft Office PowerPoint</Application>
  <PresentationFormat>Widescreen</PresentationFormat>
  <Paragraphs>410</Paragraphs>
  <Slides>20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7" baseType="lpstr">
      <vt:lpstr>Amasis MT Pro Medium</vt:lpstr>
      <vt:lpstr>Bodoni MT</vt:lpstr>
      <vt:lpstr>Calibri</vt:lpstr>
      <vt:lpstr>Rockwell</vt:lpstr>
      <vt:lpstr>Times New Roman</vt:lpstr>
      <vt:lpstr>Wingdings</vt:lpstr>
      <vt:lpstr>RetrospectVTI</vt:lpstr>
      <vt:lpstr>Valutazione delle diete semiliquide e delle alterazioni del gusto nei pazienti bariatrici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Katia Raccagni</cp:lastModifiedBy>
  <cp:revision>30</cp:revision>
  <dcterms:created xsi:type="dcterms:W3CDTF">2022-02-27T17:36:31Z</dcterms:created>
  <dcterms:modified xsi:type="dcterms:W3CDTF">2025-10-26T17:07:08Z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